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39"/>
  </p:notesMasterIdLst>
  <p:sldIdLst>
    <p:sldId id="262" r:id="rId2"/>
    <p:sldId id="272" r:id="rId3"/>
    <p:sldId id="276" r:id="rId4"/>
    <p:sldId id="273" r:id="rId5"/>
    <p:sldId id="263" r:id="rId6"/>
    <p:sldId id="264" r:id="rId7"/>
    <p:sldId id="267" r:id="rId8"/>
    <p:sldId id="265" r:id="rId9"/>
    <p:sldId id="268" r:id="rId10"/>
    <p:sldId id="284" r:id="rId11"/>
    <p:sldId id="283" r:id="rId12"/>
    <p:sldId id="278" r:id="rId13"/>
    <p:sldId id="279" r:id="rId14"/>
    <p:sldId id="280" r:id="rId15"/>
    <p:sldId id="281" r:id="rId16"/>
    <p:sldId id="274" r:id="rId17"/>
    <p:sldId id="270" r:id="rId18"/>
    <p:sldId id="303" r:id="rId19"/>
    <p:sldId id="304" r:id="rId20"/>
    <p:sldId id="305" r:id="rId21"/>
    <p:sldId id="287" r:id="rId22"/>
    <p:sldId id="299" r:id="rId23"/>
    <p:sldId id="300" r:id="rId24"/>
    <p:sldId id="301" r:id="rId25"/>
    <p:sldId id="306" r:id="rId26"/>
    <p:sldId id="307" r:id="rId27"/>
    <p:sldId id="288" r:id="rId28"/>
    <p:sldId id="290" r:id="rId29"/>
    <p:sldId id="292" r:id="rId30"/>
    <p:sldId id="291" r:id="rId31"/>
    <p:sldId id="294" r:id="rId32"/>
    <p:sldId id="293" r:id="rId33"/>
    <p:sldId id="295" r:id="rId34"/>
    <p:sldId id="296" r:id="rId35"/>
    <p:sldId id="297" r:id="rId36"/>
    <p:sldId id="298" r:id="rId37"/>
    <p:sldId id="259" r:id="rId3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2" autoAdjust="0"/>
    <p:restoredTop sz="94660"/>
  </p:normalViewPr>
  <p:slideViewPr>
    <p:cSldViewPr>
      <p:cViewPr varScale="1">
        <p:scale>
          <a:sx n="86" d="100"/>
          <a:sy n="86" d="100"/>
        </p:scale>
        <p:origin x="-11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C46CAA-A295-434C-94E4-C9A3A18BCBA6}" type="datetimeFigureOut">
              <a:rPr lang="sv-SE" smtClean="0"/>
              <a:pPr/>
              <a:t>2014-09-13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F604B3-FBE9-49C2-B8D3-6E7355FE629F}" type="slidenum">
              <a:rPr lang="sv-SE" smtClean="0"/>
              <a:pPr/>
              <a:t>‹#›</a:t>
            </a:fld>
            <a:endParaRPr lang="sv-SE"/>
          </a:p>
        </p:txBody>
      </p:sp>
    </p:spTree>
    <p:extLst>
      <p:ext uri="{BB962C8B-B14F-4D97-AF65-F5344CB8AC3E}">
        <p14:creationId xmlns="" xmlns:p14="http://schemas.microsoft.com/office/powerpoint/2010/main" val="4049028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DDF604B3-FBE9-49C2-B8D3-6E7355FE629F}" type="slidenum">
              <a:rPr lang="sv-SE" smtClean="0"/>
              <a:pPr/>
              <a:t>8</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DDF604B3-FBE9-49C2-B8D3-6E7355FE629F}" type="slidenum">
              <a:rPr lang="sv-SE" smtClean="0"/>
              <a:pPr/>
              <a:t>9</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DDF604B3-FBE9-49C2-B8D3-6E7355FE629F}" type="slidenum">
              <a:rPr lang="sv-SE" smtClean="0"/>
              <a:pPr/>
              <a:t>10</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DDF604B3-FBE9-49C2-B8D3-6E7355FE629F}" type="slidenum">
              <a:rPr lang="sv-SE" smtClean="0"/>
              <a:pPr/>
              <a:t>11</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DDF604B3-FBE9-49C2-B8D3-6E7355FE629F}" type="slidenum">
              <a:rPr lang="sv-SE" smtClean="0"/>
              <a:pPr/>
              <a:t>18</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DDF604B3-FBE9-49C2-B8D3-6E7355FE629F}" type="slidenum">
              <a:rPr lang="sv-SE" smtClean="0"/>
              <a:pPr/>
              <a:t>21</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DDF604B3-FBE9-49C2-B8D3-6E7355FE629F}" type="slidenum">
              <a:rPr lang="sv-SE" smtClean="0"/>
              <a:pPr/>
              <a:t>25</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DDF604B3-FBE9-49C2-B8D3-6E7355FE629F}" type="slidenum">
              <a:rPr lang="sv-SE" smtClean="0"/>
              <a:pPr/>
              <a:t>26</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DDF604B3-FBE9-49C2-B8D3-6E7355FE629F}" type="slidenum">
              <a:rPr lang="sv-SE" smtClean="0"/>
              <a:pPr/>
              <a:t>36</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7F248642-EB71-42F4-83EF-B922C36D6C82}" type="datetimeFigureOut">
              <a:rPr lang="sv-SE" smtClean="0"/>
              <a:pPr/>
              <a:t>2014-09-13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2EBD4F8-1B4C-4349-857D-5633AA422635}"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F248642-EB71-42F4-83EF-B922C36D6C82}" type="datetimeFigureOut">
              <a:rPr lang="sv-SE" smtClean="0"/>
              <a:pPr/>
              <a:t>2014-09-13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2EBD4F8-1B4C-4349-857D-5633AA422635}"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F248642-EB71-42F4-83EF-B922C36D6C82}" type="datetimeFigureOut">
              <a:rPr lang="sv-SE" smtClean="0"/>
              <a:pPr/>
              <a:t>2014-09-13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2EBD4F8-1B4C-4349-857D-5633AA422635}"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F248642-EB71-42F4-83EF-B922C36D6C82}" type="datetimeFigureOut">
              <a:rPr lang="sv-SE" smtClean="0"/>
              <a:pPr/>
              <a:t>2014-09-13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2EBD4F8-1B4C-4349-857D-5633AA422635}"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F248642-EB71-42F4-83EF-B922C36D6C82}" type="datetimeFigureOut">
              <a:rPr lang="sv-SE" smtClean="0"/>
              <a:pPr/>
              <a:t>2014-09-13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2EBD4F8-1B4C-4349-857D-5633AA422635}"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F248642-EB71-42F4-83EF-B922C36D6C82}" type="datetimeFigureOut">
              <a:rPr lang="sv-SE" smtClean="0"/>
              <a:pPr/>
              <a:t>2014-09-13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2EBD4F8-1B4C-4349-857D-5633AA422635}"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7F248642-EB71-42F4-83EF-B922C36D6C82}" type="datetimeFigureOut">
              <a:rPr lang="sv-SE" smtClean="0"/>
              <a:pPr/>
              <a:t>2014-09-13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72EBD4F8-1B4C-4349-857D-5633AA422635}"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7F248642-EB71-42F4-83EF-B922C36D6C82}" type="datetimeFigureOut">
              <a:rPr lang="sv-SE" smtClean="0"/>
              <a:pPr/>
              <a:t>2014-09-13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2EBD4F8-1B4C-4349-857D-5633AA422635}"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F248642-EB71-42F4-83EF-B922C36D6C82}" type="datetimeFigureOut">
              <a:rPr lang="sv-SE" smtClean="0"/>
              <a:pPr/>
              <a:t>2014-09-13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2EBD4F8-1B4C-4349-857D-5633AA422635}"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F248642-EB71-42F4-83EF-B922C36D6C82}" type="datetimeFigureOut">
              <a:rPr lang="sv-SE" smtClean="0"/>
              <a:pPr/>
              <a:t>2014-09-13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2EBD4F8-1B4C-4349-857D-5633AA422635}"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F248642-EB71-42F4-83EF-B922C36D6C82}" type="datetimeFigureOut">
              <a:rPr lang="sv-SE" smtClean="0"/>
              <a:pPr/>
              <a:t>2014-09-13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2EBD4F8-1B4C-4349-857D-5633AA422635}"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48642-EB71-42F4-83EF-B922C36D6C82}" type="datetimeFigureOut">
              <a:rPr lang="sv-SE" smtClean="0"/>
              <a:pPr/>
              <a:t>2014-09-13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BD4F8-1B4C-4349-857D-5633AA422635}"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eo.a.loos@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88840"/>
            <a:ext cx="8572560" cy="1143000"/>
          </a:xfrm>
        </p:spPr>
        <p:txBody>
          <a:bodyPr>
            <a:normAutofit fontScale="90000"/>
          </a:bodyPr>
          <a:lstStyle/>
          <a:p>
            <a:r>
              <a:rPr lang="sv-SE" sz="4000" b="1" dirty="0" smtClean="0">
                <a:solidFill>
                  <a:srgbClr val="C00000"/>
                </a:solidFill>
              </a:rPr>
              <a:t/>
            </a:r>
            <a:br>
              <a:rPr lang="sv-SE" sz="4000" b="1" dirty="0" smtClean="0">
                <a:solidFill>
                  <a:srgbClr val="C00000"/>
                </a:solidFill>
              </a:rPr>
            </a:br>
            <a:r>
              <a:rPr lang="sv-SE" sz="3600" b="1" dirty="0" err="1" smtClean="0">
                <a:solidFill>
                  <a:srgbClr val="C00000"/>
                </a:solidFill>
              </a:rPr>
              <a:t>Centrum-Periferi</a:t>
            </a:r>
            <a:r>
              <a:rPr lang="sv-SE" sz="3600" b="1" dirty="0" smtClean="0">
                <a:solidFill>
                  <a:srgbClr val="C00000"/>
                </a:solidFill>
              </a:rPr>
              <a:t> - Innerstad och förort</a:t>
            </a:r>
            <a:r>
              <a:rPr lang="sv-SE" sz="4000" b="1" dirty="0" smtClean="0">
                <a:solidFill>
                  <a:srgbClr val="C00000"/>
                </a:solidFill>
              </a:rPr>
              <a:t/>
            </a:r>
            <a:br>
              <a:rPr lang="sv-SE" sz="4000" b="1" dirty="0" smtClean="0">
                <a:solidFill>
                  <a:srgbClr val="C00000"/>
                </a:solidFill>
              </a:rPr>
            </a:br>
            <a:endParaRPr lang="sv-SE" sz="4000" b="1" dirty="0">
              <a:solidFill>
                <a:srgbClr val="C00000"/>
              </a:solidFill>
            </a:endParaRPr>
          </a:p>
        </p:txBody>
      </p:sp>
      <p:sp>
        <p:nvSpPr>
          <p:cNvPr id="3" name="Content Placeholder 2"/>
          <p:cNvSpPr>
            <a:spLocks noGrp="1"/>
          </p:cNvSpPr>
          <p:nvPr>
            <p:ph idx="1"/>
          </p:nvPr>
        </p:nvSpPr>
        <p:spPr>
          <a:xfrm>
            <a:off x="457200" y="1268760"/>
            <a:ext cx="8229600" cy="4857403"/>
          </a:xfrm>
        </p:spPr>
        <p:txBody>
          <a:bodyPr/>
          <a:lstStyle/>
          <a:p>
            <a:pPr marL="0" indent="0" algn="ctr">
              <a:buNone/>
            </a:pPr>
            <a:r>
              <a:rPr lang="sv-SE" dirty="0"/>
              <a:t/>
            </a:r>
            <a:br>
              <a:rPr lang="sv-SE" dirty="0"/>
            </a:br>
            <a:endParaRPr lang="sv-SE" dirty="0" smtClean="0"/>
          </a:p>
          <a:p>
            <a:pPr marL="0" indent="0" algn="ctr">
              <a:buNone/>
            </a:pPr>
            <a:endParaRPr lang="sv-SE" dirty="0" smtClean="0"/>
          </a:p>
          <a:p>
            <a:pPr marL="0" indent="0" algn="ctr">
              <a:buNone/>
            </a:pPr>
            <a:endParaRPr lang="sv-SE" dirty="0" smtClean="0"/>
          </a:p>
          <a:p>
            <a:pPr marL="0" indent="0" algn="ctr">
              <a:buNone/>
            </a:pPr>
            <a:endParaRPr lang="sv-SE" dirty="0" smtClean="0"/>
          </a:p>
          <a:p>
            <a:pPr marL="0" indent="0" algn="ctr">
              <a:buNone/>
            </a:pPr>
            <a:endParaRPr lang="sv-SE" dirty="0" smtClean="0"/>
          </a:p>
          <a:p>
            <a:pPr marL="0" indent="0" algn="ctr">
              <a:buNone/>
            </a:pPr>
            <a:r>
              <a:rPr lang="sv-SE" sz="2800" dirty="0" smtClean="0"/>
              <a:t>Leonard Loos</a:t>
            </a:r>
          </a:p>
          <a:p>
            <a:pPr marL="0" indent="0" algn="ctr">
              <a:buNone/>
            </a:pPr>
            <a:r>
              <a:rPr lang="sv-SE" sz="2800" dirty="0" err="1" smtClean="0">
                <a:hlinkClick r:id="rId2"/>
              </a:rPr>
              <a:t>Leo.a.loos@gmail.com</a:t>
            </a:r>
            <a:endParaRPr lang="sv-SE" sz="2800" dirty="0" smtClean="0"/>
          </a:p>
          <a:p>
            <a:pPr marL="0" indent="0" algn="ctr">
              <a:buNone/>
            </a:pPr>
            <a:endParaRPr lang="sv-SE" dirty="0" smtClean="0"/>
          </a:p>
          <a:p>
            <a:pPr marL="0" indent="0" algn="ctr">
              <a:buNone/>
            </a:pPr>
            <a:endParaRPr lang="sv-SE" dirty="0" smtClean="0"/>
          </a:p>
          <a:p>
            <a:pPr algn="ctr"/>
            <a:endParaRPr lang="sv-S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sv-SE"/>
          </a:p>
        </p:txBody>
      </p:sp>
      <p:pic>
        <p:nvPicPr>
          <p:cNvPr id="1026" name="Picture 2" descr="C:\Users\Logos\Desktop\KartaMalmo1w.jpg"/>
          <p:cNvPicPr>
            <a:picLocks noChangeAspect="1" noChangeArrowheads="1"/>
          </p:cNvPicPr>
          <p:nvPr/>
        </p:nvPicPr>
        <p:blipFill>
          <a:blip r:embed="rId3" cstate="print"/>
          <a:srcRect/>
          <a:stretch>
            <a:fillRect/>
          </a:stretch>
        </p:blipFill>
        <p:spPr bwMode="auto">
          <a:xfrm>
            <a:off x="-533401" y="-819472"/>
            <a:ext cx="9677401" cy="8229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42852"/>
            <a:ext cx="8643998" cy="6286544"/>
          </a:xfrm>
        </p:spPr>
        <p:txBody>
          <a:bodyPr>
            <a:normAutofit/>
          </a:bodyPr>
          <a:lstStyle/>
          <a:p>
            <a:pPr>
              <a:buNone/>
            </a:pPr>
            <a:r>
              <a:rPr lang="sv-SE" sz="2000" dirty="0" smtClean="0"/>
              <a:t>Sammanfattning</a:t>
            </a:r>
          </a:p>
          <a:p>
            <a:endParaRPr lang="sv-SE" sz="2000" dirty="0" smtClean="0"/>
          </a:p>
          <a:p>
            <a:pPr>
              <a:buNone/>
            </a:pPr>
            <a:r>
              <a:rPr lang="sv-SE" sz="2000" dirty="0" smtClean="0"/>
              <a:t>      C/P:</a:t>
            </a:r>
          </a:p>
          <a:p>
            <a:r>
              <a:rPr lang="sv-SE" sz="2000" dirty="0" smtClean="0"/>
              <a:t>är beroende av varandra</a:t>
            </a:r>
          </a:p>
          <a:p>
            <a:r>
              <a:rPr lang="sv-SE" sz="2000" dirty="0" smtClean="0"/>
              <a:t>bero på sammanhanget</a:t>
            </a:r>
          </a:p>
          <a:p>
            <a:r>
              <a:rPr lang="sv-SE" sz="2000" dirty="0" smtClean="0"/>
              <a:t>har betydelse för fysiska och mentala objekt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328592"/>
          </a:xfrm>
        </p:spPr>
        <p:txBody>
          <a:bodyPr>
            <a:normAutofit/>
          </a:bodyPr>
          <a:lstStyle/>
          <a:p>
            <a:pPr algn="ctr"/>
            <a:r>
              <a:rPr lang="sv-SE" b="1" dirty="0" smtClean="0"/>
              <a:t>Exempel på </a:t>
            </a:r>
            <a:r>
              <a:rPr lang="sv-SE" b="1" dirty="0" err="1" smtClean="0"/>
              <a:t>centrum-periferi</a:t>
            </a:r>
            <a:endParaRPr lang="sv-SE" b="1" dirty="0" smtClean="0"/>
          </a:p>
          <a:p>
            <a:pPr marL="0" indent="0" algn="ctr">
              <a:buNone/>
            </a:pPr>
            <a:r>
              <a:rPr lang="sv-SE" b="1" dirty="0" smtClean="0"/>
              <a:t>utifrån</a:t>
            </a:r>
          </a:p>
          <a:p>
            <a:pPr marL="0" indent="0" algn="ctr">
              <a:buNone/>
            </a:pPr>
            <a:r>
              <a:rPr lang="sv-SE" b="1" dirty="0"/>
              <a:t> </a:t>
            </a:r>
            <a:r>
              <a:rPr lang="sv-SE" b="1" dirty="0" smtClean="0"/>
              <a:t>     </a:t>
            </a:r>
            <a:r>
              <a:rPr lang="sv-SE" b="1" dirty="0" err="1" smtClean="0"/>
              <a:t>Gemeinschaft</a:t>
            </a:r>
            <a:r>
              <a:rPr lang="sv-SE" b="1" dirty="0" smtClean="0"/>
              <a:t> – </a:t>
            </a:r>
            <a:r>
              <a:rPr lang="sv-SE" b="1" dirty="0" err="1" smtClean="0"/>
              <a:t>Gesellschaft</a:t>
            </a:r>
            <a:endParaRPr lang="sv-SE" sz="1800" b="1" dirty="0" smtClean="0"/>
          </a:p>
          <a:p>
            <a:pPr algn="ctr">
              <a:buNone/>
            </a:pPr>
            <a:r>
              <a:rPr lang="sv-SE" sz="2000" dirty="0" smtClean="0"/>
              <a:t>	(Sociologiskt koncept; Ferdinand </a:t>
            </a:r>
            <a:r>
              <a:rPr lang="sv-SE" sz="2000" dirty="0" err="1" smtClean="0"/>
              <a:t>Tönnies</a:t>
            </a:r>
            <a:r>
              <a:rPr lang="sv-SE" sz="2000" dirty="0" smtClean="0"/>
              <a:t>, Max Weber)</a:t>
            </a:r>
          </a:p>
          <a:p>
            <a:endParaRPr lang="sv-SE" sz="2000" dirty="0" smtClean="0"/>
          </a:p>
        </p:txBody>
      </p:sp>
    </p:spTree>
    <p:extLst>
      <p:ext uri="{BB962C8B-B14F-4D97-AF65-F5344CB8AC3E}">
        <p14:creationId xmlns="" xmlns:p14="http://schemas.microsoft.com/office/powerpoint/2010/main" val="1529517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29600" cy="6120680"/>
          </a:xfrm>
        </p:spPr>
        <p:txBody>
          <a:bodyPr>
            <a:normAutofit fontScale="92500" lnSpcReduction="10000"/>
          </a:bodyPr>
          <a:lstStyle/>
          <a:p>
            <a:endParaRPr lang="sv-SE" sz="2000" dirty="0" smtClean="0"/>
          </a:p>
          <a:p>
            <a:r>
              <a:rPr lang="sv-SE" dirty="0" err="1" smtClean="0"/>
              <a:t>Gemeinschaft</a:t>
            </a:r>
            <a:r>
              <a:rPr lang="sv-SE" dirty="0" smtClean="0"/>
              <a:t> </a:t>
            </a:r>
            <a:r>
              <a:rPr lang="sv-SE" sz="2000" dirty="0" smtClean="0"/>
              <a:t>(</a:t>
            </a:r>
            <a:r>
              <a:rPr lang="sv-SE" sz="2000" i="1" dirty="0" err="1" smtClean="0"/>
              <a:t>Gemeinde</a:t>
            </a:r>
            <a:r>
              <a:rPr lang="sv-SE" sz="2000" i="1" dirty="0" smtClean="0"/>
              <a:t>, </a:t>
            </a:r>
            <a:r>
              <a:rPr lang="sv-SE" sz="2000" i="1" dirty="0" err="1" smtClean="0"/>
              <a:t>gemeinsam</a:t>
            </a:r>
            <a:r>
              <a:rPr lang="sv-SE" sz="2000" i="1" dirty="0" smtClean="0"/>
              <a:t>: </a:t>
            </a:r>
            <a:r>
              <a:rPr lang="sv-SE" sz="2000" i="1" dirty="0" err="1" smtClean="0"/>
              <a:t>gemen-skap</a:t>
            </a:r>
            <a:r>
              <a:rPr lang="sv-SE" sz="2000" i="1" dirty="0" smtClean="0"/>
              <a:t>, ofta </a:t>
            </a:r>
            <a:r>
              <a:rPr lang="sv-SE" sz="2000" i="1" dirty="0" err="1" smtClean="0"/>
              <a:t>community</a:t>
            </a:r>
            <a:r>
              <a:rPr lang="sv-SE" sz="2000" dirty="0" smtClean="0"/>
              <a:t>) </a:t>
            </a:r>
            <a:r>
              <a:rPr lang="sv-SE" dirty="0" smtClean="0"/>
              <a:t> </a:t>
            </a:r>
          </a:p>
          <a:p>
            <a:r>
              <a:rPr lang="sv-SE" sz="2000" dirty="0" smtClean="0"/>
              <a:t>Form av samlevnad där kollektivet har samma status/ofta väger tyngre än individens eget intresse</a:t>
            </a:r>
            <a:br>
              <a:rPr lang="sv-SE" sz="2000" dirty="0" smtClean="0"/>
            </a:br>
            <a:endParaRPr lang="sv-SE" sz="2000" dirty="0" smtClean="0"/>
          </a:p>
          <a:p>
            <a:r>
              <a:rPr lang="sv-SE" sz="2000" dirty="0" smtClean="0"/>
              <a:t>Viljans enighet - Individens beteende ordnas via gemensamma uppfattningar (normer, moral, mm.). </a:t>
            </a:r>
            <a:r>
              <a:rPr lang="sv-SE" sz="2000" i="1" dirty="0" err="1" smtClean="0"/>
              <a:t>Tönnies</a:t>
            </a:r>
            <a:r>
              <a:rPr lang="sv-SE" sz="2000" dirty="0" smtClean="0"/>
              <a:t> idealiserar bland annat familjen som en representant för </a:t>
            </a:r>
            <a:r>
              <a:rPr lang="sv-SE" sz="2000" dirty="0" err="1" smtClean="0"/>
              <a:t>Gemeinschaft</a:t>
            </a:r>
            <a:endParaRPr lang="sv-SE" sz="2000" dirty="0" smtClean="0"/>
          </a:p>
          <a:p>
            <a:endParaRPr lang="sv-SE" sz="2000" dirty="0"/>
          </a:p>
          <a:p>
            <a:r>
              <a:rPr lang="sv-SE" sz="2000" dirty="0"/>
              <a:t>B</a:t>
            </a:r>
            <a:r>
              <a:rPr lang="sv-SE" sz="2000" dirty="0" smtClean="0"/>
              <a:t>ygger på en  gemensam härkomst/situation/… - Släktskap, tro, moral, geografi, mm. </a:t>
            </a:r>
          </a:p>
          <a:p>
            <a:endParaRPr lang="sv-SE" sz="2000" dirty="0"/>
          </a:p>
          <a:p>
            <a:r>
              <a:rPr lang="sv-SE" sz="2000" dirty="0" smtClean="0"/>
              <a:t>Arbete delas upp relativt jämnt, starka sociala band och överskådliga sociala institutioner</a:t>
            </a:r>
          </a:p>
          <a:p>
            <a:endParaRPr lang="en-US" sz="2000" dirty="0" smtClean="0"/>
          </a:p>
          <a:p>
            <a:r>
              <a:rPr lang="sv-SE" sz="2000" dirty="0" err="1" smtClean="0"/>
              <a:t>Gemeinschaft</a:t>
            </a:r>
            <a:r>
              <a:rPr lang="sv-SE" sz="2000" dirty="0" smtClean="0"/>
              <a:t> anses ofta vara självreglerande. På grund av starka sociala band mellan gruppens medlemmar skapas en känsla av lojalitet. Ordningen upprätthålls och det finns inget behov av institutioner som aktivt reglerar beteende. </a:t>
            </a:r>
          </a:p>
          <a:p>
            <a:endParaRPr lang="sv-SE" sz="2000" dirty="0" smtClean="0"/>
          </a:p>
        </p:txBody>
      </p:sp>
    </p:spTree>
    <p:extLst>
      <p:ext uri="{BB962C8B-B14F-4D97-AF65-F5344CB8AC3E}">
        <p14:creationId xmlns="" xmlns:p14="http://schemas.microsoft.com/office/powerpoint/2010/main" val="3460973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6120680"/>
          </a:xfrm>
        </p:spPr>
        <p:txBody>
          <a:bodyPr>
            <a:normAutofit/>
          </a:bodyPr>
          <a:lstStyle/>
          <a:p>
            <a:endParaRPr lang="sv-SE" sz="2000" dirty="0" smtClean="0"/>
          </a:p>
          <a:p>
            <a:r>
              <a:rPr lang="sv-SE" dirty="0" err="1" smtClean="0"/>
              <a:t>Gesellschaft</a:t>
            </a:r>
            <a:r>
              <a:rPr lang="sv-SE" dirty="0" smtClean="0"/>
              <a:t> </a:t>
            </a:r>
            <a:r>
              <a:rPr lang="sv-SE" sz="2300" dirty="0" smtClean="0"/>
              <a:t>(</a:t>
            </a:r>
            <a:r>
              <a:rPr lang="sv-SE" sz="2000" dirty="0" err="1" smtClean="0"/>
              <a:t>gesellen</a:t>
            </a:r>
            <a:r>
              <a:rPr lang="sv-SE" sz="2000" dirty="0" smtClean="0"/>
              <a:t>, </a:t>
            </a:r>
            <a:r>
              <a:rPr lang="sv-SE" sz="2000" dirty="0" err="1" smtClean="0"/>
              <a:t>Geselle</a:t>
            </a:r>
            <a:r>
              <a:rPr lang="sv-SE" sz="2000" dirty="0" smtClean="0"/>
              <a:t>; Har en mera främmande innebörd: ofta samhälle/society) – </a:t>
            </a:r>
            <a:r>
              <a:rPr lang="en-US" sz="2000" dirty="0" smtClean="0"/>
              <a:t>Form </a:t>
            </a:r>
            <a:r>
              <a:rPr lang="en-US" sz="2000" dirty="0" err="1" smtClean="0"/>
              <a:t>av</a:t>
            </a:r>
            <a:r>
              <a:rPr lang="en-US" sz="2000" dirty="0" smtClean="0"/>
              <a:t> </a:t>
            </a:r>
            <a:r>
              <a:rPr lang="en-US" sz="2000" dirty="0" err="1" smtClean="0"/>
              <a:t>samlevnad</a:t>
            </a:r>
            <a:r>
              <a:rPr lang="en-US" sz="2000" dirty="0" smtClean="0"/>
              <a:t> </a:t>
            </a:r>
            <a:r>
              <a:rPr lang="en-US" sz="2000" dirty="0" err="1" smtClean="0"/>
              <a:t>där</a:t>
            </a:r>
            <a:r>
              <a:rPr lang="en-US" sz="2000" dirty="0" smtClean="0"/>
              <a:t> </a:t>
            </a:r>
            <a:r>
              <a:rPr lang="en-US" sz="2000" dirty="0" err="1" smtClean="0"/>
              <a:t>individen</a:t>
            </a:r>
            <a:r>
              <a:rPr lang="en-US" sz="2000" dirty="0" smtClean="0"/>
              <a:t> </a:t>
            </a:r>
            <a:r>
              <a:rPr lang="en-US" sz="2000" dirty="0" err="1" smtClean="0"/>
              <a:t>överordnas</a:t>
            </a:r>
            <a:r>
              <a:rPr lang="en-US" sz="2000" dirty="0" smtClean="0"/>
              <a:t> </a:t>
            </a:r>
            <a:r>
              <a:rPr lang="en-US" sz="2000" dirty="0" err="1" smtClean="0"/>
              <a:t>kollektivet</a:t>
            </a:r>
            <a:endParaRPr lang="en-US" sz="2000" dirty="0" smtClean="0"/>
          </a:p>
          <a:p>
            <a:endParaRPr lang="en-US" sz="2000" dirty="0"/>
          </a:p>
          <a:p>
            <a:r>
              <a:rPr lang="sv-SE" sz="2000" dirty="0" smtClean="0"/>
              <a:t>Saknar samma “enighet” som </a:t>
            </a:r>
            <a:r>
              <a:rPr lang="sv-SE" sz="2000" dirty="0" err="1" smtClean="0"/>
              <a:t>Gemeinschaft</a:t>
            </a:r>
            <a:r>
              <a:rPr lang="sv-SE" sz="2000" dirty="0" smtClean="0"/>
              <a:t>. Bygger på att individer agera för sitt eget bästa (bl.a. John Stuart Mill). </a:t>
            </a:r>
          </a:p>
          <a:p>
            <a:endParaRPr lang="en-US" sz="2000" dirty="0"/>
          </a:p>
          <a:p>
            <a:r>
              <a:rPr lang="sv-SE" sz="2000" dirty="0" smtClean="0"/>
              <a:t>Ihop med arbetet för sitt eget bästa innebär </a:t>
            </a:r>
            <a:r>
              <a:rPr lang="sv-SE" sz="2000" dirty="0" err="1" smtClean="0"/>
              <a:t>Gesellschaft</a:t>
            </a:r>
            <a:r>
              <a:rPr lang="sv-SE" sz="2000" dirty="0" smtClean="0"/>
              <a:t> även att status kan uppnås (arbete, utbildning, mm.). Ojämn arbetsfördelning</a:t>
            </a:r>
          </a:p>
          <a:p>
            <a:endParaRPr lang="en-US" sz="2000" dirty="0" smtClean="0"/>
          </a:p>
          <a:p>
            <a:r>
              <a:rPr lang="sv-SE" sz="2000" dirty="0"/>
              <a:t>I</a:t>
            </a:r>
            <a:r>
              <a:rPr lang="sv-SE" sz="2000" dirty="0" smtClean="0"/>
              <a:t>stället för gemensamheter handlar det om sekundära relationer.</a:t>
            </a:r>
          </a:p>
          <a:p>
            <a:endParaRPr lang="en-US" sz="2000" dirty="0"/>
          </a:p>
          <a:p>
            <a:r>
              <a:rPr lang="sv-SE" sz="2000" dirty="0" smtClean="0"/>
              <a:t>Mer känslig för klasskonflikt, rasism, mm. </a:t>
            </a:r>
          </a:p>
          <a:p>
            <a:pPr marL="0" indent="0">
              <a:buNone/>
            </a:pPr>
            <a:endParaRPr lang="sv-SE" sz="2000" dirty="0" smtClean="0"/>
          </a:p>
          <a:p>
            <a:pPr>
              <a:buNone/>
            </a:pPr>
            <a:endParaRPr lang="sv-SE" sz="2000" dirty="0" smtClean="0"/>
          </a:p>
        </p:txBody>
      </p:sp>
    </p:spTree>
    <p:extLst>
      <p:ext uri="{BB962C8B-B14F-4D97-AF65-F5344CB8AC3E}">
        <p14:creationId xmlns="" xmlns:p14="http://schemas.microsoft.com/office/powerpoint/2010/main" val="1659074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6168748"/>
          </a:xfrm>
        </p:spPr>
        <p:txBody>
          <a:bodyPr>
            <a:normAutofit/>
          </a:bodyPr>
          <a:lstStyle/>
          <a:p>
            <a:pPr marL="0" indent="0">
              <a:buNone/>
            </a:pPr>
            <a:endParaRPr lang="sv-SE" sz="2000" dirty="0" smtClean="0"/>
          </a:p>
          <a:p>
            <a:pPr marL="0" indent="0">
              <a:buNone/>
            </a:pPr>
            <a:r>
              <a:rPr lang="sv-SE" sz="2000" dirty="0" smtClean="0"/>
              <a:t>G&amp;G: Två olika former av samlevnad som många idag anser uppträder i blandade konstellationer. </a:t>
            </a:r>
          </a:p>
          <a:p>
            <a:pPr marL="0" indent="0">
              <a:buNone/>
            </a:pPr>
            <a:endParaRPr lang="sv-SE" sz="2000" b="1" dirty="0" smtClean="0"/>
          </a:p>
          <a:p>
            <a:pPr marL="0" indent="0">
              <a:buNone/>
            </a:pPr>
            <a:endParaRPr lang="sv-SE" sz="2000" b="1" dirty="0"/>
          </a:p>
          <a:p>
            <a:pPr marL="0" indent="0" algn="ctr">
              <a:buNone/>
            </a:pPr>
            <a:r>
              <a:rPr lang="sv-SE" sz="2000" b="1" dirty="0" smtClean="0"/>
              <a:t>G&amp;G Applicerad </a:t>
            </a:r>
            <a:r>
              <a:rPr lang="sv-SE" sz="2000" b="1" dirty="0"/>
              <a:t>på tanken om </a:t>
            </a:r>
            <a:r>
              <a:rPr lang="sv-SE" sz="2000" b="1" dirty="0" smtClean="0"/>
              <a:t>C/P:</a:t>
            </a:r>
          </a:p>
          <a:p>
            <a:pPr marL="0" indent="0" algn="ctr">
              <a:buNone/>
            </a:pPr>
            <a:endParaRPr lang="sv-SE" sz="2000" b="1" dirty="0" smtClean="0"/>
          </a:p>
          <a:p>
            <a:pPr marL="0" indent="0">
              <a:buNone/>
            </a:pPr>
            <a:r>
              <a:rPr lang="sv-SE" sz="2000" dirty="0" smtClean="0"/>
              <a:t>Typiskt sociologiskt exempel: Individen arbetar i centrum (staden) inom en </a:t>
            </a:r>
            <a:r>
              <a:rPr lang="sv-SE" sz="2000" i="1" dirty="0" err="1" smtClean="0"/>
              <a:t>Gesellschaft</a:t>
            </a:r>
            <a:r>
              <a:rPr lang="sv-SE" sz="2000" dirty="0" smtClean="0"/>
              <a:t>, och sedan åker hem till periferin (förorten) till en </a:t>
            </a:r>
            <a:r>
              <a:rPr lang="sv-SE" sz="2000" i="1" dirty="0" err="1" smtClean="0"/>
              <a:t>Gemeinschaft</a:t>
            </a:r>
            <a:r>
              <a:rPr lang="sv-SE" sz="2000" dirty="0" smtClean="0"/>
              <a:t>. </a:t>
            </a:r>
            <a:br>
              <a:rPr lang="sv-SE" sz="2000" dirty="0" smtClean="0"/>
            </a:br>
            <a:r>
              <a:rPr lang="sv-SE" sz="2000" dirty="0" smtClean="0"/>
              <a:t> </a:t>
            </a:r>
            <a:r>
              <a:rPr lang="sv-SE" sz="1600" dirty="0" smtClean="0"/>
              <a:t>Konflikt? Centrumets normer oförenliga hemmets normer?  Kräver jobbet övertidsarbete som inte är förenbar med plikterna i hemmet?</a:t>
            </a:r>
            <a:endParaRPr lang="sv-SE" sz="2000" dirty="0"/>
          </a:p>
          <a:p>
            <a:pPr marL="0" indent="0">
              <a:buNone/>
            </a:pPr>
            <a:endParaRPr lang="sv-SE" sz="2000" dirty="0" smtClean="0"/>
          </a:p>
          <a:p>
            <a:pPr marL="0" indent="0">
              <a:buNone/>
            </a:pPr>
            <a:endParaRPr lang="sv-SE" sz="2000" dirty="0" smtClean="0"/>
          </a:p>
          <a:p>
            <a:pPr marL="0" indent="0">
              <a:buNone/>
            </a:pPr>
            <a:endParaRPr lang="sv-SE" sz="2000" dirty="0" smtClean="0"/>
          </a:p>
          <a:p>
            <a:pPr>
              <a:buNone/>
            </a:pPr>
            <a:endParaRPr lang="sv-SE" sz="2000" dirty="0" smtClean="0"/>
          </a:p>
        </p:txBody>
      </p:sp>
    </p:spTree>
    <p:extLst>
      <p:ext uri="{BB962C8B-B14F-4D97-AF65-F5344CB8AC3E}">
        <p14:creationId xmlns="" xmlns:p14="http://schemas.microsoft.com/office/powerpoint/2010/main" val="1991150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285720" y="1600200"/>
            <a:ext cx="8572560" cy="4525963"/>
          </a:xfrm>
        </p:spPr>
        <p:txBody>
          <a:bodyPr>
            <a:normAutofit/>
          </a:bodyPr>
          <a:lstStyle/>
          <a:p>
            <a:pPr algn="ctr">
              <a:buNone/>
            </a:pPr>
            <a:endParaRPr lang="sv-SE" sz="4000" b="1" dirty="0" smtClean="0">
              <a:solidFill>
                <a:srgbClr val="C00000"/>
              </a:solidFill>
            </a:endParaRPr>
          </a:p>
          <a:p>
            <a:pPr algn="ctr">
              <a:buNone/>
            </a:pPr>
            <a:r>
              <a:rPr lang="sv-SE" b="1" dirty="0" smtClean="0">
                <a:solidFill>
                  <a:srgbClr val="C00000"/>
                </a:solidFill>
              </a:rPr>
              <a:t>Centrum/periferi och konstruktion av identitet</a:t>
            </a:r>
            <a:endParaRPr lang="sv-SE" b="1"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809848"/>
          </a:xfrm>
        </p:spPr>
        <p:txBody>
          <a:bodyPr>
            <a:normAutofit/>
          </a:bodyPr>
          <a:lstStyle/>
          <a:p>
            <a:r>
              <a:rPr lang="sv-SE" dirty="0" smtClean="0"/>
              <a:t>Uppdelningen som följer C/P inverkar även på människors identitet </a:t>
            </a:r>
            <a:r>
              <a:rPr lang="sv-SE" sz="2000" dirty="0" smtClean="0"/>
              <a:t>(</a:t>
            </a:r>
            <a:r>
              <a:rPr lang="sv-SE" sz="2000" dirty="0" err="1" smtClean="0"/>
              <a:t>Lefebvre</a:t>
            </a:r>
            <a:r>
              <a:rPr lang="sv-SE" sz="2000" dirty="0" smtClean="0"/>
              <a:t>, Ove Sernhede</a:t>
            </a:r>
            <a:r>
              <a:rPr lang="sv-SE" sz="2200" dirty="0" smtClean="0"/>
              <a:t>). </a:t>
            </a:r>
            <a:r>
              <a:rPr lang="sv-SE" dirty="0" smtClean="0"/>
              <a:t>Man vet att man är i C/P: lik/olik; normal/onormal</a:t>
            </a:r>
          </a:p>
          <a:p>
            <a:pPr>
              <a:buNone/>
            </a:pPr>
            <a:endParaRPr lang="sv-SE" sz="2200" dirty="0" smtClean="0"/>
          </a:p>
          <a:p>
            <a:r>
              <a:rPr lang="sv-SE" sz="3300" dirty="0" smtClean="0"/>
              <a:t>Dock får det inte glömmas att: Precis</a:t>
            </a:r>
            <a:r>
              <a:rPr lang="sv-SE" dirty="0" smtClean="0"/>
              <a:t> som centrum inte kan existera utan periferi kan deras </a:t>
            </a:r>
            <a:r>
              <a:rPr lang="sv-SE" u="sng" dirty="0" smtClean="0"/>
              <a:t>specifika </a:t>
            </a:r>
            <a:r>
              <a:rPr lang="sv-SE" dirty="0" smtClean="0"/>
              <a:t>identiteter inte existera utan varandra: Identitet i periferin skapas i dialekt med centrumet och vice </a:t>
            </a:r>
            <a:r>
              <a:rPr lang="sv-SE" dirty="0" err="1" smtClean="0"/>
              <a:t>verca</a:t>
            </a:r>
            <a:r>
              <a:rPr lang="sv-SE" dirty="0" smtClean="0"/>
              <a:t> (dialektik)</a:t>
            </a:r>
          </a:p>
          <a:p>
            <a:r>
              <a:rPr lang="sv-SE" sz="2000" dirty="0" smtClean="0"/>
              <a:t>Rosengård är endast en specifik föreställning om Rosengård, dvs. en specifik </a:t>
            </a:r>
            <a:r>
              <a:rPr lang="sv-SE" sz="2000" dirty="0" smtClean="0"/>
              <a:t>identitet som beror på ramarna vilken den skapas inom</a:t>
            </a:r>
            <a:endParaRPr lang="sv-SE" sz="2000" dirty="0" smtClean="0"/>
          </a:p>
          <a:p>
            <a:endParaRPr lang="sv-S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1800" b="1" dirty="0" smtClean="0"/>
              <a:t/>
            </a:r>
            <a:br>
              <a:rPr lang="sv-SE" sz="1800" b="1" dirty="0" smtClean="0"/>
            </a:br>
            <a:endParaRPr lang="sv-SE" sz="1800" b="1" dirty="0"/>
          </a:p>
        </p:txBody>
      </p:sp>
      <p:pic>
        <p:nvPicPr>
          <p:cNvPr id="4" name="Picture 5" descr="C:\Users\Leo\Desktop\rub (14).bmp"/>
          <p:cNvPicPr>
            <a:picLocks noChangeAspect="1" noChangeArrowheads="1"/>
          </p:cNvPicPr>
          <p:nvPr/>
        </p:nvPicPr>
        <p:blipFill>
          <a:blip r:embed="rId3" cstate="print"/>
          <a:srcRect/>
          <a:stretch>
            <a:fillRect/>
          </a:stretch>
        </p:blipFill>
        <p:spPr bwMode="auto">
          <a:xfrm>
            <a:off x="2987824" y="3717032"/>
            <a:ext cx="3357586" cy="2686069"/>
          </a:xfrm>
          <a:prstGeom prst="rect">
            <a:avLst/>
          </a:prstGeom>
          <a:ln>
            <a:noFill/>
          </a:ln>
          <a:effectLst>
            <a:outerShdw blurRad="190500" algn="tl" rotWithShape="0">
              <a:srgbClr val="000000">
                <a:alpha val="70000"/>
              </a:srgbClr>
            </a:outerShdw>
          </a:effectLst>
        </p:spPr>
      </p:pic>
      <p:sp>
        <p:nvSpPr>
          <p:cNvPr id="5" name="textruta 4"/>
          <p:cNvSpPr txBox="1"/>
          <p:nvPr/>
        </p:nvSpPr>
        <p:spPr>
          <a:xfrm>
            <a:off x="179512" y="332656"/>
            <a:ext cx="8786874" cy="3108543"/>
          </a:xfrm>
          <a:prstGeom prst="rect">
            <a:avLst/>
          </a:prstGeom>
          <a:noFill/>
        </p:spPr>
        <p:txBody>
          <a:bodyPr wrap="square" rtlCol="0">
            <a:spAutoFit/>
          </a:bodyPr>
          <a:lstStyle/>
          <a:p>
            <a:r>
              <a:rPr lang="sv-SE" sz="2800" dirty="0" smtClean="0"/>
              <a:t>- Identiteter betingas av förhållandet med andra </a:t>
            </a:r>
            <a:r>
              <a:rPr lang="sv-SE" sz="2800" dirty="0" smtClean="0"/>
              <a:t>identiteter– </a:t>
            </a:r>
            <a:r>
              <a:rPr lang="sv-SE" sz="2800" dirty="0" smtClean="0"/>
              <a:t>Man bygger sin identitet i medvetenhet om att det finns andra människor som </a:t>
            </a:r>
            <a:r>
              <a:rPr lang="sv-SE" sz="2800" dirty="0" smtClean="0"/>
              <a:t>man</a:t>
            </a:r>
            <a:r>
              <a:rPr lang="sv-SE" sz="2800" dirty="0" smtClean="0"/>
              <a:t> </a:t>
            </a:r>
            <a:r>
              <a:rPr lang="sv-SE" sz="2800" dirty="0" smtClean="0"/>
              <a:t>måste förhålla </a:t>
            </a:r>
            <a:r>
              <a:rPr lang="sv-SE" sz="2800" dirty="0" smtClean="0"/>
              <a:t>sig</a:t>
            </a:r>
            <a:r>
              <a:rPr lang="sv-SE" sz="2800" dirty="0" smtClean="0"/>
              <a:t> </a:t>
            </a:r>
            <a:r>
              <a:rPr lang="sv-SE" sz="2800" dirty="0" smtClean="0"/>
              <a:t>till</a:t>
            </a:r>
          </a:p>
          <a:p>
            <a:endParaRPr lang="sv-SE" sz="2800" dirty="0" smtClean="0"/>
          </a:p>
          <a:p>
            <a:pPr>
              <a:buFontTx/>
              <a:buChar char="-"/>
            </a:pPr>
            <a:r>
              <a:rPr lang="sv-SE" sz="2800" dirty="0" smtClean="0"/>
              <a:t> För att kunna ha en identitet behöver denna avgränsas från andra. Detta görs via skillnader</a:t>
            </a:r>
          </a:p>
          <a:p>
            <a:endParaRPr lang="sv-SE" sz="2800" dirty="0" smtClean="0"/>
          </a:p>
        </p:txBody>
      </p:sp>
    </p:spTree>
  </p:cSld>
  <p:clrMapOvr>
    <a:masterClrMapping/>
  </p:clrMapOvr>
  <p:transition>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395536" y="908720"/>
            <a:ext cx="8424936" cy="5909310"/>
          </a:xfrm>
          <a:prstGeom prst="rect">
            <a:avLst/>
          </a:prstGeom>
          <a:noFill/>
        </p:spPr>
        <p:txBody>
          <a:bodyPr wrap="square" rtlCol="0">
            <a:spAutoFit/>
          </a:bodyPr>
          <a:lstStyle/>
          <a:p>
            <a:pPr>
              <a:buFontTx/>
              <a:buChar char="-"/>
            </a:pPr>
            <a:r>
              <a:rPr lang="sv-SE" dirty="0" smtClean="0"/>
              <a:t> Människan kategoriserar världen - Orienteringspunkt för att åskåda</a:t>
            </a:r>
          </a:p>
          <a:p>
            <a:r>
              <a:rPr lang="sv-SE" dirty="0" smtClean="0"/>
              <a:t>  och förstå världen (kategorisering är livsnödvändig, världsbild ger säkerhet)</a:t>
            </a:r>
          </a:p>
          <a:p>
            <a:pPr>
              <a:buFontTx/>
              <a:buChar char="-"/>
            </a:pPr>
            <a:endParaRPr lang="sv-SE" dirty="0" smtClean="0"/>
          </a:p>
          <a:p>
            <a:pPr>
              <a:buFontTx/>
              <a:buChar char="-"/>
            </a:pPr>
            <a:r>
              <a:rPr lang="sv-SE" dirty="0" smtClean="0"/>
              <a:t> Skillnad hör till kategoriseringsprocessen och behövs för att förstå världen i sammanhang (vit finns inte utan svart)</a:t>
            </a:r>
          </a:p>
          <a:p>
            <a:endParaRPr lang="sv-SE" dirty="0" smtClean="0"/>
          </a:p>
          <a:p>
            <a:pPr>
              <a:buFontTx/>
              <a:buChar char="-"/>
            </a:pPr>
            <a:r>
              <a:rPr lang="sv-SE" dirty="0" smtClean="0"/>
              <a:t> Att kunna säga ”Jag” kräver därför att kunna säga ”Du”</a:t>
            </a:r>
          </a:p>
          <a:p>
            <a:pPr>
              <a:buFontTx/>
              <a:buChar char="-"/>
            </a:pPr>
            <a:endParaRPr lang="sv-SE" dirty="0" smtClean="0"/>
          </a:p>
          <a:p>
            <a:r>
              <a:rPr lang="sv-SE" dirty="0" smtClean="0"/>
              <a:t> </a:t>
            </a:r>
          </a:p>
          <a:p>
            <a:r>
              <a:rPr lang="sv-SE" dirty="0" smtClean="0"/>
              <a:t> </a:t>
            </a:r>
            <a:r>
              <a:rPr lang="sv-SE" i="1" dirty="0" smtClean="0"/>
              <a:t>I det sociala…</a:t>
            </a:r>
            <a:endParaRPr lang="sv-SE" i="1" dirty="0"/>
          </a:p>
          <a:p>
            <a:endParaRPr lang="sv-SE" dirty="0" smtClean="0"/>
          </a:p>
          <a:p>
            <a:r>
              <a:rPr lang="sv-SE" dirty="0" smtClean="0"/>
              <a:t> -&gt; Mötet med människor leder till en rapport – Är du lik/olik mig ? </a:t>
            </a:r>
          </a:p>
          <a:p>
            <a:r>
              <a:rPr lang="sv-SE" dirty="0"/>
              <a:t> </a:t>
            </a:r>
            <a:endParaRPr lang="sv-SE" dirty="0" smtClean="0"/>
          </a:p>
          <a:p>
            <a:r>
              <a:rPr lang="sv-SE" dirty="0" smtClean="0"/>
              <a:t> - Förutsättning för att bilda/upprätthålla grupper</a:t>
            </a:r>
          </a:p>
          <a:p>
            <a:endParaRPr lang="sv-SE" dirty="0" smtClean="0"/>
          </a:p>
          <a:p>
            <a:r>
              <a:rPr lang="sv-SE" dirty="0" smtClean="0"/>
              <a:t>- Skillnader blir ofta viktiga när den egna positionen hotas – Man håller fast vid det man känner för att skapa stabilitet</a:t>
            </a:r>
          </a:p>
          <a:p>
            <a:endParaRPr lang="sv-SE" dirty="0"/>
          </a:p>
          <a:p>
            <a:endParaRPr lang="sv-SE" dirty="0" smtClean="0"/>
          </a:p>
          <a:p>
            <a:endParaRPr lang="sv-SE" dirty="0"/>
          </a:p>
          <a:p>
            <a:endParaRPr lang="sv-SE" dirty="0" smtClean="0"/>
          </a:p>
        </p:txBody>
      </p:sp>
      <p:sp>
        <p:nvSpPr>
          <p:cNvPr id="6" name="textruta 5"/>
          <p:cNvSpPr txBox="1"/>
          <p:nvPr/>
        </p:nvSpPr>
        <p:spPr>
          <a:xfrm>
            <a:off x="1428728" y="285728"/>
            <a:ext cx="6215106" cy="646331"/>
          </a:xfrm>
          <a:prstGeom prst="rect">
            <a:avLst/>
          </a:prstGeom>
          <a:noFill/>
        </p:spPr>
        <p:txBody>
          <a:bodyPr wrap="square" rtlCol="0">
            <a:spAutoFit/>
          </a:bodyPr>
          <a:lstStyle/>
          <a:p>
            <a:r>
              <a:rPr lang="sv-SE" dirty="0" smtClean="0"/>
              <a:t>                               </a:t>
            </a:r>
            <a:r>
              <a:rPr lang="sv-SE" b="1" dirty="0" smtClean="0"/>
              <a:t>Skillnad spelar roll för att…</a:t>
            </a:r>
          </a:p>
          <a:p>
            <a:endParaRPr lang="sv-SE" dirty="0"/>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500174"/>
            <a:ext cx="7848872" cy="4525963"/>
          </a:xfrm>
        </p:spPr>
        <p:txBody>
          <a:bodyPr>
            <a:normAutofit fontScale="92500" lnSpcReduction="20000"/>
          </a:bodyPr>
          <a:lstStyle/>
          <a:p>
            <a:r>
              <a:rPr lang="sv-SE" i="1" dirty="0" smtClean="0"/>
              <a:t>Centrum – Periferi </a:t>
            </a:r>
            <a:r>
              <a:rPr lang="sv-SE" dirty="0" smtClean="0"/>
              <a:t>som koncept</a:t>
            </a:r>
            <a:endParaRPr lang="sv-SE" sz="1700" dirty="0" smtClean="0"/>
          </a:p>
          <a:p>
            <a:r>
              <a:rPr lang="sv-SE" dirty="0" err="1" smtClean="0"/>
              <a:t>Gemeinschaft/Gesellschaft</a:t>
            </a:r>
            <a:r>
              <a:rPr lang="sv-SE" dirty="0" smtClean="0"/>
              <a:t> som analytiskt exempel</a:t>
            </a:r>
          </a:p>
          <a:p>
            <a:endParaRPr lang="sv-SE" sz="1700" dirty="0" smtClean="0"/>
          </a:p>
          <a:p>
            <a:r>
              <a:rPr lang="sv-SE" dirty="0" smtClean="0"/>
              <a:t>Konstruktion av identitet</a:t>
            </a:r>
            <a:endParaRPr lang="sv-SE" sz="1800" dirty="0" smtClean="0"/>
          </a:p>
          <a:p>
            <a:r>
              <a:rPr lang="sv-SE" dirty="0" smtClean="0"/>
              <a:t>Michel Foucault och maktrelationer</a:t>
            </a:r>
          </a:p>
          <a:p>
            <a:r>
              <a:rPr lang="sv-SE" dirty="0" smtClean="0"/>
              <a:t>Förortens utanförskap</a:t>
            </a:r>
          </a:p>
          <a:p>
            <a:pPr>
              <a:buNone/>
            </a:pPr>
            <a:endParaRPr lang="sv-SE" dirty="0" smtClean="0"/>
          </a:p>
          <a:p>
            <a:r>
              <a:rPr lang="sv-SE" dirty="0" smtClean="0"/>
              <a:t>Filmvisning</a:t>
            </a:r>
            <a:endParaRPr lang="sv-SE" sz="2000" dirty="0" smtClean="0"/>
          </a:p>
          <a:p>
            <a:r>
              <a:rPr lang="sv-SE" dirty="0" smtClean="0"/>
              <a:t>Diskussion</a:t>
            </a:r>
          </a:p>
        </p:txBody>
      </p:sp>
      <p:sp>
        <p:nvSpPr>
          <p:cNvPr id="4" name="Title 1"/>
          <p:cNvSpPr txBox="1">
            <a:spLocks/>
          </p:cNvSpPr>
          <p:nvPr/>
        </p:nvSpPr>
        <p:spPr>
          <a:xfrm>
            <a:off x="285720" y="274638"/>
            <a:ext cx="857256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000" b="1" i="0" u="none" strike="noStrike" kern="1200" cap="none" spc="0" normalizeH="0" baseline="0" noProof="0" dirty="0" smtClean="0">
                <a:ln>
                  <a:noFill/>
                </a:ln>
                <a:solidFill>
                  <a:srgbClr val="C00000"/>
                </a:solidFill>
                <a:effectLst/>
                <a:uLnTx/>
                <a:uFillTx/>
                <a:latin typeface="+mj-lt"/>
                <a:ea typeface="+mj-ea"/>
                <a:cs typeface="+mj-cs"/>
              </a:rPr>
              <a:t>Upplägg</a:t>
            </a:r>
            <a:endParaRPr kumimoji="0" lang="sv-SE" sz="40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251520" y="692696"/>
            <a:ext cx="8358246" cy="6740307"/>
          </a:xfrm>
          <a:prstGeom prst="rect">
            <a:avLst/>
          </a:prstGeom>
          <a:noFill/>
        </p:spPr>
        <p:txBody>
          <a:bodyPr wrap="square" rtlCol="0">
            <a:spAutoFit/>
          </a:bodyPr>
          <a:lstStyle/>
          <a:p>
            <a:pPr lvl="6">
              <a:buFontTx/>
              <a:buChar char="-"/>
            </a:pPr>
            <a:endParaRPr lang="sv-SE" dirty="0" smtClean="0"/>
          </a:p>
          <a:p>
            <a:pPr algn="ctr">
              <a:buFontTx/>
              <a:buChar char="-"/>
            </a:pPr>
            <a:r>
              <a:rPr lang="sv-SE" dirty="0" smtClean="0"/>
              <a:t>                                                   - lätt igenkännbara skillnader gör alla lika  </a:t>
            </a:r>
            <a:r>
              <a:rPr lang="sv-SE" i="1" dirty="0" smtClean="0"/>
              <a:t>(homogenisera)</a:t>
            </a:r>
          </a:p>
          <a:p>
            <a:pPr algn="ctr">
              <a:buFontTx/>
              <a:buChar char="-"/>
            </a:pPr>
            <a:endParaRPr lang="sv-SE" i="1" dirty="0" smtClean="0"/>
          </a:p>
          <a:p>
            <a:pPr algn="ctr"/>
            <a:r>
              <a:rPr lang="sv-SE" i="1" dirty="0" smtClean="0"/>
              <a:t>                                                  - </a:t>
            </a:r>
            <a:r>
              <a:rPr lang="sv-SE" dirty="0" smtClean="0"/>
              <a:t>olikheter görs naturliga och ofrånkomliga </a:t>
            </a:r>
            <a:r>
              <a:rPr lang="sv-SE" i="1" dirty="0" smtClean="0"/>
              <a:t>(determinism)</a:t>
            </a:r>
          </a:p>
          <a:p>
            <a:endParaRPr lang="sv-SE" dirty="0"/>
          </a:p>
          <a:p>
            <a:endParaRPr lang="sv-SE" dirty="0" smtClean="0"/>
          </a:p>
          <a:p>
            <a:endParaRPr lang="sv-SE" dirty="0" smtClean="0"/>
          </a:p>
          <a:p>
            <a:endParaRPr lang="sv-SE" dirty="0" smtClean="0"/>
          </a:p>
          <a:p>
            <a:endParaRPr lang="sv-SE" dirty="0" smtClean="0"/>
          </a:p>
          <a:p>
            <a:endParaRPr lang="sv-SE" dirty="0" smtClean="0"/>
          </a:p>
          <a:p>
            <a:endParaRPr lang="sv-SE" dirty="0" smtClean="0"/>
          </a:p>
          <a:p>
            <a:r>
              <a:rPr lang="sv-SE" b="1" dirty="0" smtClean="0"/>
              <a:t>Skillnad i vår samtid…</a:t>
            </a:r>
          </a:p>
          <a:p>
            <a:endParaRPr lang="sv-SE" dirty="0" smtClean="0"/>
          </a:p>
          <a:p>
            <a:pPr>
              <a:buFontTx/>
              <a:buChar char="-"/>
            </a:pPr>
            <a:r>
              <a:rPr lang="sv-SE" dirty="0" smtClean="0"/>
              <a:t> Egenskaper blir determinerande  </a:t>
            </a:r>
            <a:r>
              <a:rPr lang="sv-SE" dirty="0" smtClean="0"/>
              <a:t>(</a:t>
            </a:r>
            <a:r>
              <a:rPr lang="sv-SE" dirty="0" smtClean="0"/>
              <a:t>t.ex. </a:t>
            </a:r>
            <a:r>
              <a:rPr lang="sv-SE" dirty="0" smtClean="0"/>
              <a:t>postmodernism </a:t>
            </a:r>
            <a:r>
              <a:rPr lang="sv-SE" dirty="0" smtClean="0"/>
              <a:t>- kultur istället för rasbiologi)</a:t>
            </a:r>
            <a:endParaRPr lang="sv-SE" sz="1400" dirty="0" smtClean="0"/>
          </a:p>
          <a:p>
            <a:pPr>
              <a:buFontTx/>
              <a:buChar char="-"/>
            </a:pPr>
            <a:endParaRPr lang="sv-SE" dirty="0" smtClean="0"/>
          </a:p>
          <a:p>
            <a:pPr>
              <a:buFontTx/>
              <a:buChar char="-"/>
            </a:pPr>
            <a:r>
              <a:rPr lang="sv-SE" dirty="0"/>
              <a:t> </a:t>
            </a:r>
            <a:r>
              <a:rPr lang="sv-SE" dirty="0" smtClean="0"/>
              <a:t>Traditionella identiteter har blivit osäkra (globalisering, sekularisering, …) -&gt; Skillnad spelar större roll idag än tidigare</a:t>
            </a:r>
          </a:p>
          <a:p>
            <a:pPr>
              <a:buFontTx/>
              <a:buChar char="-"/>
            </a:pPr>
            <a:endParaRPr lang="sv-SE" dirty="0" smtClean="0"/>
          </a:p>
          <a:p>
            <a:endParaRPr lang="sv-SE" dirty="0" smtClean="0"/>
          </a:p>
          <a:p>
            <a:endParaRPr lang="sv-SE" dirty="0"/>
          </a:p>
          <a:p>
            <a:endParaRPr lang="sv-SE" dirty="0"/>
          </a:p>
          <a:p>
            <a:endParaRPr lang="sv-SE" dirty="0" smtClean="0"/>
          </a:p>
          <a:p>
            <a:endParaRPr lang="sv-SE" dirty="0"/>
          </a:p>
          <a:p>
            <a:endParaRPr lang="sv-SE" dirty="0" smtClean="0"/>
          </a:p>
        </p:txBody>
      </p:sp>
      <p:sp>
        <p:nvSpPr>
          <p:cNvPr id="5" name="textruta 4"/>
          <p:cNvSpPr txBox="1"/>
          <p:nvPr/>
        </p:nvSpPr>
        <p:spPr>
          <a:xfrm>
            <a:off x="714348" y="285728"/>
            <a:ext cx="7500990" cy="369332"/>
          </a:xfrm>
          <a:prstGeom prst="rect">
            <a:avLst/>
          </a:prstGeom>
          <a:noFill/>
        </p:spPr>
        <p:txBody>
          <a:bodyPr wrap="square" rtlCol="0">
            <a:spAutoFit/>
          </a:bodyPr>
          <a:lstStyle/>
          <a:p>
            <a:r>
              <a:rPr lang="sv-SE" dirty="0" smtClean="0"/>
              <a:t>                       </a:t>
            </a:r>
            <a:r>
              <a:rPr lang="sv-SE" b="1" dirty="0" smtClean="0"/>
              <a:t>Skillnad blir problematisk när…</a:t>
            </a:r>
            <a:endParaRPr lang="sv-SE" b="1" dirty="0"/>
          </a:p>
        </p:txBody>
      </p:sp>
      <p:pic>
        <p:nvPicPr>
          <p:cNvPr id="1029" name="Picture 5" descr="C:\Users\Leo\Desktop\rub (16).bmp"/>
          <p:cNvPicPr>
            <a:picLocks noChangeAspect="1" noChangeArrowheads="1"/>
          </p:cNvPicPr>
          <p:nvPr/>
        </p:nvPicPr>
        <p:blipFill>
          <a:blip r:embed="rId2" cstate="print"/>
          <a:srcRect/>
          <a:stretch>
            <a:fillRect/>
          </a:stretch>
        </p:blipFill>
        <p:spPr bwMode="auto">
          <a:xfrm>
            <a:off x="323528" y="692696"/>
            <a:ext cx="2428892" cy="2300305"/>
          </a:xfrm>
          <a:prstGeom prst="rect">
            <a:avLst/>
          </a:prstGeom>
          <a:ln>
            <a:noFill/>
          </a:ln>
          <a:effectLst>
            <a:outerShdw blurRad="292100" dist="139700" dir="2700000" algn="tl" rotWithShape="0">
              <a:srgbClr val="333333">
                <a:alpha val="65000"/>
              </a:srgbClr>
            </a:outerShdw>
          </a:effectLst>
        </p:spPr>
      </p:pic>
      <p:pic>
        <p:nvPicPr>
          <p:cNvPr id="1030" name="Picture 6" descr="C:\Users\Leo\Desktop\rub (7).bmp"/>
          <p:cNvPicPr>
            <a:picLocks noChangeAspect="1" noChangeArrowheads="1"/>
          </p:cNvPicPr>
          <p:nvPr/>
        </p:nvPicPr>
        <p:blipFill>
          <a:blip r:embed="rId3" cstate="print"/>
          <a:srcRect/>
          <a:stretch>
            <a:fillRect/>
          </a:stretch>
        </p:blipFill>
        <p:spPr bwMode="auto">
          <a:xfrm>
            <a:off x="3995936" y="2060848"/>
            <a:ext cx="2702647" cy="17198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42852"/>
            <a:ext cx="8643998" cy="6286544"/>
          </a:xfrm>
        </p:spPr>
        <p:txBody>
          <a:bodyPr>
            <a:normAutofit/>
          </a:bodyPr>
          <a:lstStyle/>
          <a:p>
            <a:pPr>
              <a:buNone/>
            </a:pPr>
            <a:r>
              <a:rPr lang="sv-SE" sz="2000" dirty="0" smtClean="0"/>
              <a:t>Sammanfattning</a:t>
            </a:r>
          </a:p>
          <a:p>
            <a:endParaRPr lang="sv-SE" sz="2000" dirty="0" smtClean="0"/>
          </a:p>
          <a:p>
            <a:pPr>
              <a:buNone/>
            </a:pPr>
            <a:r>
              <a:rPr lang="sv-SE" sz="2000" dirty="0" smtClean="0"/>
              <a:t>      </a:t>
            </a:r>
          </a:p>
          <a:p>
            <a:r>
              <a:rPr lang="sv-SE" sz="2000" dirty="0" smtClean="0"/>
              <a:t>C/P innebär att det skapas respektive identiteter</a:t>
            </a:r>
          </a:p>
          <a:p>
            <a:r>
              <a:rPr lang="sv-SE" sz="2000" dirty="0" smtClean="0"/>
              <a:t>Dessa är beroende av varandra: Utan C ingen P</a:t>
            </a:r>
          </a:p>
          <a:p>
            <a:endParaRPr lang="sv-SE" sz="2000" dirty="0" smtClean="0"/>
          </a:p>
          <a:p>
            <a:r>
              <a:rPr lang="sv-SE" sz="2000" dirty="0" smtClean="0"/>
              <a:t>För att kunna skapa en identitet behövs avgränsning (C/P)</a:t>
            </a:r>
          </a:p>
          <a:p>
            <a:r>
              <a:rPr lang="sv-SE" sz="2000" dirty="0" smtClean="0"/>
              <a:t>Avgränsningen kräver skillnad</a:t>
            </a:r>
          </a:p>
          <a:p>
            <a:r>
              <a:rPr lang="sv-SE" sz="2000" dirty="0" smtClean="0"/>
              <a:t>Skillnad är viktig för människan, dock kan den användas på negativa sätt</a:t>
            </a:r>
          </a:p>
          <a:p>
            <a:endParaRPr lang="sv-SE" sz="2000" dirty="0" smtClean="0"/>
          </a:p>
          <a:p>
            <a:r>
              <a:rPr lang="sv-SE" sz="2000" dirty="0" smtClean="0"/>
              <a:t>I att C/P är beroende av varandra behöver de även komma överens om vad det är som skiljer dem åt - Vad som gör dem till C och P. Om en sida inte går med på att de är C/P funkar förhållandet inte längre</a:t>
            </a:r>
          </a:p>
          <a:p>
            <a:endParaRPr lang="sv-SE" sz="2000" dirty="0" smtClean="0"/>
          </a:p>
          <a:p>
            <a:endParaRPr lang="sv-SE" sz="2000" dirty="0" smtClean="0"/>
          </a:p>
          <a:p>
            <a:endParaRPr lang="sv-SE" sz="2000" dirty="0" smtClean="0"/>
          </a:p>
          <a:p>
            <a:pPr>
              <a:buNone/>
            </a:pPr>
            <a:endParaRPr lang="sv-SE"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p:txBody>
          <a:bodyPr>
            <a:normAutofit/>
          </a:bodyPr>
          <a:lstStyle/>
          <a:p>
            <a:pPr algn="ctr">
              <a:buNone/>
            </a:pPr>
            <a:r>
              <a:rPr lang="sv-SE" sz="4000" b="1" dirty="0" smtClean="0">
                <a:solidFill>
                  <a:srgbClr val="FF0000"/>
                </a:solidFill>
              </a:rPr>
              <a:t>Centrum/Periferi i storstaden</a:t>
            </a:r>
          </a:p>
          <a:p>
            <a:pPr algn="ctr">
              <a:buNone/>
            </a:pPr>
            <a:r>
              <a:rPr lang="sv-SE" sz="2800" b="1" dirty="0" smtClean="0">
                <a:solidFill>
                  <a:srgbClr val="FF0000"/>
                </a:solidFill>
              </a:rPr>
              <a:t>Förortens identitet</a:t>
            </a:r>
            <a:endParaRPr lang="sv-SE" sz="28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29600" cy="5544616"/>
          </a:xfrm>
        </p:spPr>
        <p:txBody>
          <a:bodyPr>
            <a:normAutofit fontScale="77500" lnSpcReduction="20000"/>
          </a:bodyPr>
          <a:lstStyle/>
          <a:p>
            <a:r>
              <a:rPr lang="sv-SE" dirty="0" smtClean="0"/>
              <a:t>Sveriges och Europas storstäder präglas genomgående av en uppdelning av ett centralt centrum och förorter liksom mindre orter som befinner sig i periferin </a:t>
            </a:r>
            <a:r>
              <a:rPr lang="sv-SE" sz="2000" dirty="0" smtClean="0"/>
              <a:t>(Sernhede, </a:t>
            </a:r>
            <a:r>
              <a:rPr lang="sv-SE" sz="2000" dirty="0" err="1" smtClean="0"/>
              <a:t>Lefebvre</a:t>
            </a:r>
            <a:r>
              <a:rPr lang="sv-SE" sz="2000" dirty="0" smtClean="0"/>
              <a:t>)</a:t>
            </a:r>
            <a:r>
              <a:rPr lang="sv-SE" dirty="0" smtClean="0"/>
              <a:t> </a:t>
            </a:r>
          </a:p>
          <a:p>
            <a:endParaRPr lang="sv-SE" dirty="0" smtClean="0"/>
          </a:p>
          <a:p>
            <a:r>
              <a:rPr lang="sv-SE" dirty="0" smtClean="0"/>
              <a:t>I centrum skapas kapital, kunskap, mm., medans förorterna är delar av en periferi</a:t>
            </a:r>
            <a:endParaRPr lang="sv-SE" sz="2300" dirty="0" smtClean="0"/>
          </a:p>
          <a:p>
            <a:endParaRPr lang="sv-SE" dirty="0" smtClean="0"/>
          </a:p>
          <a:p>
            <a:r>
              <a:rPr lang="sv-SE" dirty="0" smtClean="0"/>
              <a:t>Städers centrum är ofta bärare för samhällets normativa värderingar (ofta </a:t>
            </a:r>
            <a:r>
              <a:rPr lang="sv-SE" dirty="0" err="1" smtClean="0"/>
              <a:t>Gesellschaft</a:t>
            </a:r>
            <a:r>
              <a:rPr lang="sv-SE" dirty="0" smtClean="0"/>
              <a:t>) </a:t>
            </a:r>
            <a:r>
              <a:rPr lang="sv-SE" sz="2200" dirty="0" smtClean="0"/>
              <a:t>(Sernhede)</a:t>
            </a:r>
          </a:p>
          <a:p>
            <a:endParaRPr lang="sv-SE" sz="2200" dirty="0" smtClean="0"/>
          </a:p>
          <a:p>
            <a:r>
              <a:rPr lang="sv-SE" dirty="0" smtClean="0"/>
              <a:t>Socioekonomiskt och etniskt segregerade stadsdelar utgör enligt många sociologiska teorier den skarpaste kontrasten till centrum </a:t>
            </a:r>
            <a:r>
              <a:rPr lang="sv-SE" sz="2200" dirty="0" smtClean="0"/>
              <a:t>(andra förorter anses ligga närmare centrumets normer)</a:t>
            </a:r>
          </a:p>
          <a:p>
            <a:endParaRPr lang="sv-SE" sz="2200" dirty="0" smtClean="0"/>
          </a:p>
          <a:p>
            <a:pPr>
              <a:buNone/>
            </a:pPr>
            <a:r>
              <a:rPr lang="sv-SE" sz="3100" dirty="0" smtClean="0"/>
              <a:t>      -&gt; Förorten är utanför normen (C/P)</a:t>
            </a:r>
          </a:p>
          <a:p>
            <a:endParaRPr lang="sv-SE" sz="2200" dirty="0" smtClean="0"/>
          </a:p>
          <a:p>
            <a:endParaRPr lang="sv-SE" dirty="0" smtClean="0"/>
          </a:p>
          <a:p>
            <a:endParaRPr lang="sv-SE"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57166"/>
            <a:ext cx="8572560" cy="5768997"/>
          </a:xfrm>
        </p:spPr>
        <p:txBody>
          <a:bodyPr>
            <a:normAutofit fontScale="70000" lnSpcReduction="20000"/>
          </a:bodyPr>
          <a:lstStyle/>
          <a:p>
            <a:endParaRPr lang="sv-SE" sz="2400" dirty="0" smtClean="0"/>
          </a:p>
          <a:p>
            <a:r>
              <a:rPr lang="sv-SE" sz="3500" dirty="0" smtClean="0"/>
              <a:t>Förortens olikhet grundas delvis i verkliga strukturer </a:t>
            </a:r>
            <a:r>
              <a:rPr lang="sv-SE" sz="2600" dirty="0" smtClean="0"/>
              <a:t>(socioekonomisk uppdelning, geografisk position osv.)</a:t>
            </a:r>
          </a:p>
          <a:p>
            <a:endParaRPr lang="sv-SE" sz="3500" dirty="0" smtClean="0"/>
          </a:p>
          <a:p>
            <a:r>
              <a:rPr lang="sv-SE" sz="3500" dirty="0" smtClean="0"/>
              <a:t>Förortens olikhet grundas även i den </a:t>
            </a:r>
            <a:r>
              <a:rPr lang="sv-SE" sz="3500" b="1" dirty="0" smtClean="0"/>
              <a:t>mentala föreställningen </a:t>
            </a:r>
            <a:r>
              <a:rPr lang="sv-SE" sz="3500" dirty="0" smtClean="0"/>
              <a:t>av olikhet, dvs. identitet</a:t>
            </a:r>
            <a:endParaRPr lang="sv-SE" sz="2600" dirty="0" smtClean="0"/>
          </a:p>
          <a:p>
            <a:endParaRPr lang="sv-SE" sz="3500" b="1" dirty="0" smtClean="0"/>
          </a:p>
          <a:p>
            <a:r>
              <a:rPr lang="sv-SE" sz="3500" dirty="0" smtClean="0"/>
              <a:t>-&gt; Föreställningar kan vara felaktiga </a:t>
            </a:r>
            <a:r>
              <a:rPr lang="sv-SE" sz="2600" dirty="0" smtClean="0"/>
              <a:t>(nyhetsrapportering, stereotyper, mm.) – </a:t>
            </a:r>
            <a:r>
              <a:rPr lang="sv-SE" sz="3500" dirty="0" smtClean="0"/>
              <a:t>men då de är </a:t>
            </a:r>
            <a:r>
              <a:rPr lang="sv-SE" sz="3500" u="sng" dirty="0" smtClean="0"/>
              <a:t>mentala och bero på varandra</a:t>
            </a:r>
            <a:r>
              <a:rPr lang="sv-SE" sz="3500" dirty="0" smtClean="0"/>
              <a:t> finns det även risken att föreställningarna accepters och skapa dialektiska överenskommelser: </a:t>
            </a:r>
            <a:r>
              <a:rPr lang="sv-SE" sz="3500" u="sng" dirty="0" smtClean="0"/>
              <a:t>Både centrum och periferi anser att : ”Vi är inte lika”</a:t>
            </a:r>
            <a:r>
              <a:rPr lang="sv-SE" sz="3500" dirty="0" smtClean="0"/>
              <a:t> </a:t>
            </a:r>
            <a:r>
              <a:rPr lang="sv-SE" sz="2600" dirty="0" smtClean="0"/>
              <a:t>(Kultur är ofta en av dessa överenskommelser)</a:t>
            </a:r>
          </a:p>
          <a:p>
            <a:pPr>
              <a:buNone/>
            </a:pPr>
            <a:endParaRPr lang="sv-SE" sz="3500" dirty="0" smtClean="0"/>
          </a:p>
          <a:p>
            <a:pPr>
              <a:buNone/>
            </a:pPr>
            <a:r>
              <a:rPr lang="sv-SE" sz="3500" dirty="0" smtClean="0"/>
              <a:t>      -&gt; Förortens identitet som onormal kan därför återskapas både av centrum och periferin, om båda bejaka att skillnaden finns och gör dem olika</a:t>
            </a:r>
            <a:endParaRPr lang="sv-SE" sz="2600" dirty="0" smtClean="0"/>
          </a:p>
          <a:p>
            <a:endParaRPr lang="sv-SE" sz="2000" dirty="0" smtClean="0"/>
          </a:p>
          <a:p>
            <a:endParaRPr lang="sv-SE" sz="2000" dirty="0" smtClean="0"/>
          </a:p>
          <a:p>
            <a:endParaRPr lang="sv-SE" sz="2000" dirty="0" smtClean="0"/>
          </a:p>
          <a:p>
            <a:endParaRPr lang="sv-SE" sz="2000" dirty="0" smtClean="0"/>
          </a:p>
          <a:p>
            <a:endParaRPr lang="sv-SE" sz="2000" b="1" dirty="0" smtClean="0"/>
          </a:p>
          <a:p>
            <a:pPr>
              <a:buNone/>
            </a:pPr>
            <a:endParaRPr lang="sv-SE" sz="2000" b="1" dirty="0" smtClean="0"/>
          </a:p>
          <a:p>
            <a:endParaRPr lang="sv-S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2000232" y="1357298"/>
            <a:ext cx="6929486" cy="5509200"/>
          </a:xfrm>
          <a:prstGeom prst="rect">
            <a:avLst/>
          </a:prstGeom>
          <a:noFill/>
        </p:spPr>
        <p:txBody>
          <a:bodyPr wrap="square" rtlCol="0">
            <a:spAutoFit/>
          </a:bodyPr>
          <a:lstStyle/>
          <a:p>
            <a:pPr>
              <a:buFontTx/>
              <a:buChar char="-"/>
            </a:pPr>
            <a:r>
              <a:rPr lang="sv-SE" dirty="0" smtClean="0"/>
              <a:t> Klass (socioekonomiska </a:t>
            </a:r>
            <a:r>
              <a:rPr lang="sv-SE" dirty="0" smtClean="0"/>
              <a:t>faktorer)</a:t>
            </a:r>
            <a:endParaRPr lang="sv-SE" dirty="0" smtClean="0"/>
          </a:p>
          <a:p>
            <a:endParaRPr lang="sv-SE" dirty="0" smtClean="0"/>
          </a:p>
          <a:p>
            <a:pPr>
              <a:buFontTx/>
              <a:buChar char="-"/>
            </a:pPr>
            <a:r>
              <a:rPr lang="sv-SE" dirty="0" smtClean="0"/>
              <a:t> Etnicitet (kulturavstånd, </a:t>
            </a:r>
            <a:r>
              <a:rPr lang="sv-SE" dirty="0" smtClean="0"/>
              <a:t>kulturrasism)</a:t>
            </a:r>
            <a:endParaRPr lang="sv-SE" dirty="0" smtClean="0"/>
          </a:p>
          <a:p>
            <a:endParaRPr lang="sv-SE" dirty="0" smtClean="0"/>
          </a:p>
          <a:p>
            <a:r>
              <a:rPr lang="sv-SE" dirty="0" smtClean="0"/>
              <a:t>             </a:t>
            </a:r>
            <a:r>
              <a:rPr lang="sv-SE" i="1" dirty="0" smtClean="0"/>
              <a:t>Klass och etnicitet markerar skillnader </a:t>
            </a:r>
          </a:p>
          <a:p>
            <a:r>
              <a:rPr lang="sv-SE" i="1" dirty="0" smtClean="0"/>
              <a:t>	</a:t>
            </a:r>
            <a:r>
              <a:rPr lang="sv-SE" sz="1400" i="1" dirty="0" smtClean="0"/>
              <a:t>(</a:t>
            </a:r>
            <a:r>
              <a:rPr lang="sv-SE" sz="1400" i="1" u="sng" dirty="0" smtClean="0"/>
              <a:t>distinktion</a:t>
            </a:r>
            <a:r>
              <a:rPr lang="sv-SE" sz="1400" i="1" dirty="0" smtClean="0"/>
              <a:t> mellan verkliga förhållanden och att </a:t>
            </a:r>
          </a:p>
          <a:p>
            <a:r>
              <a:rPr lang="sv-SE" sz="1400" i="1" dirty="0" smtClean="0"/>
              <a:t>	man är överens om att dessa skillnader </a:t>
            </a:r>
            <a:br>
              <a:rPr lang="sv-SE" sz="1400" i="1" dirty="0" smtClean="0"/>
            </a:br>
            <a:r>
              <a:rPr lang="sv-SE" sz="1400" i="1" dirty="0" smtClean="0"/>
              <a:t>	existera och spela roll)</a:t>
            </a:r>
            <a:endParaRPr lang="sv-SE" sz="1400" i="1" dirty="0"/>
          </a:p>
          <a:p>
            <a:endParaRPr lang="sv-SE" dirty="0"/>
          </a:p>
          <a:p>
            <a:pPr>
              <a:buFontTx/>
              <a:buChar char="-"/>
            </a:pPr>
            <a:endParaRPr lang="sv-SE" dirty="0" smtClean="0"/>
          </a:p>
          <a:p>
            <a:pPr>
              <a:buFontTx/>
              <a:buChar char="-"/>
            </a:pPr>
            <a:r>
              <a:rPr lang="sv-SE" dirty="0" smtClean="0"/>
              <a:t> Upphov för stereotyper - </a:t>
            </a:r>
            <a:r>
              <a:rPr lang="sv-SE" i="1" dirty="0" smtClean="0"/>
              <a:t>radikala och normaliserade</a:t>
            </a:r>
            <a:br>
              <a:rPr lang="sv-SE" i="1" dirty="0" smtClean="0"/>
            </a:br>
            <a:r>
              <a:rPr lang="sv-SE" i="1" dirty="0" smtClean="0"/>
              <a:t>(invandrarpack vs den gode invandraren)</a:t>
            </a:r>
          </a:p>
          <a:p>
            <a:pPr>
              <a:buFontTx/>
              <a:buChar char="-"/>
            </a:pPr>
            <a:endParaRPr lang="sv-SE" i="1" dirty="0"/>
          </a:p>
          <a:p>
            <a:pPr>
              <a:buFontTx/>
              <a:buChar char="-"/>
            </a:pPr>
            <a:r>
              <a:rPr lang="sv-SE" dirty="0"/>
              <a:t> </a:t>
            </a:r>
            <a:r>
              <a:rPr lang="sv-SE" dirty="0" smtClean="0"/>
              <a:t>Reproduceras inom institutioner, det sociala, </a:t>
            </a:r>
            <a:r>
              <a:rPr lang="sv-SE" dirty="0" smtClean="0"/>
              <a:t>media</a:t>
            </a:r>
          </a:p>
          <a:p>
            <a:pPr>
              <a:buFontTx/>
              <a:buChar char="-"/>
            </a:pPr>
            <a:endParaRPr lang="sv-SE" dirty="0" smtClean="0"/>
          </a:p>
          <a:p>
            <a:pPr>
              <a:buFontTx/>
              <a:buChar char="-"/>
            </a:pPr>
            <a:r>
              <a:rPr lang="sv-SE" dirty="0" smtClean="0"/>
              <a:t> Markörer för skillnad är till för att definiera både</a:t>
            </a:r>
            <a:br>
              <a:rPr lang="sv-SE" dirty="0" smtClean="0"/>
            </a:br>
            <a:r>
              <a:rPr lang="sv-SE" dirty="0" smtClean="0"/>
              <a:t>C och P</a:t>
            </a:r>
          </a:p>
          <a:p>
            <a:endParaRPr lang="sv-SE" dirty="0" smtClean="0"/>
          </a:p>
          <a:p>
            <a:endParaRPr lang="sv-SE" dirty="0"/>
          </a:p>
          <a:p>
            <a:endParaRPr lang="sv-SE" dirty="0" smtClean="0"/>
          </a:p>
        </p:txBody>
      </p:sp>
      <p:sp>
        <p:nvSpPr>
          <p:cNvPr id="5" name="textruta 4"/>
          <p:cNvSpPr txBox="1"/>
          <p:nvPr/>
        </p:nvSpPr>
        <p:spPr>
          <a:xfrm>
            <a:off x="714348" y="285728"/>
            <a:ext cx="8215370" cy="369332"/>
          </a:xfrm>
          <a:prstGeom prst="rect">
            <a:avLst/>
          </a:prstGeom>
          <a:noFill/>
        </p:spPr>
        <p:txBody>
          <a:bodyPr wrap="square" rtlCol="0">
            <a:spAutoFit/>
          </a:bodyPr>
          <a:lstStyle/>
          <a:p>
            <a:pPr algn="ctr"/>
            <a:r>
              <a:rPr lang="sv-SE" b="1" dirty="0" smtClean="0"/>
              <a:t>Förortens identitet betingas av skillnader gentemot normen genom bl.a.</a:t>
            </a:r>
            <a:endParaRPr lang="sv-SE" b="1" dirty="0"/>
          </a:p>
        </p:txBody>
      </p:sp>
      <p:pic>
        <p:nvPicPr>
          <p:cNvPr id="2055" name="Picture 7" descr="C:\Users\Leo\Pictures\Scen\4%20young%20muslim%20girls%20by%20Mosque.jpg"/>
          <p:cNvPicPr>
            <a:picLocks noChangeAspect="1" noChangeArrowheads="1"/>
          </p:cNvPicPr>
          <p:nvPr/>
        </p:nvPicPr>
        <p:blipFill>
          <a:blip r:embed="rId3" cstate="print"/>
          <a:srcRect/>
          <a:stretch>
            <a:fillRect/>
          </a:stretch>
        </p:blipFill>
        <p:spPr bwMode="auto">
          <a:xfrm>
            <a:off x="7215206" y="1285860"/>
            <a:ext cx="1714512" cy="2357454"/>
          </a:xfrm>
          <a:prstGeom prst="rect">
            <a:avLst/>
          </a:prstGeom>
          <a:ln>
            <a:noFill/>
          </a:ln>
          <a:effectLst>
            <a:outerShdw blurRad="292100" dist="139700" dir="2700000" algn="tl" rotWithShape="0">
              <a:srgbClr val="333333">
                <a:alpha val="65000"/>
              </a:srgbClr>
            </a:outerShdw>
          </a:effectLst>
        </p:spPr>
      </p:pic>
      <p:pic>
        <p:nvPicPr>
          <p:cNvPr id="2056" name="Picture 8" descr="C:\Users\Leo\Pictures\Scen\3447786819.jpg"/>
          <p:cNvPicPr>
            <a:picLocks noChangeAspect="1" noChangeArrowheads="1"/>
          </p:cNvPicPr>
          <p:nvPr/>
        </p:nvPicPr>
        <p:blipFill>
          <a:blip r:embed="rId4" cstate="print"/>
          <a:srcRect/>
          <a:stretch>
            <a:fillRect/>
          </a:stretch>
        </p:blipFill>
        <p:spPr bwMode="auto">
          <a:xfrm>
            <a:off x="214282" y="3714752"/>
            <a:ext cx="1714512" cy="2286016"/>
          </a:xfrm>
          <a:prstGeom prst="rect">
            <a:avLst/>
          </a:prstGeom>
          <a:ln>
            <a:noFill/>
          </a:ln>
          <a:effectLst>
            <a:outerShdw blurRad="292100" dist="139700" dir="2700000" algn="tl" rotWithShape="0">
              <a:srgbClr val="333333">
                <a:alpha val="65000"/>
              </a:srgbClr>
            </a:outerShdw>
          </a:effectLst>
        </p:spPr>
      </p:pic>
      <p:pic>
        <p:nvPicPr>
          <p:cNvPr id="2057" name="Picture 9" descr="C:\Users\Leo\Desktop\rub (7).bmp"/>
          <p:cNvPicPr>
            <a:picLocks noChangeAspect="1" noChangeArrowheads="1"/>
          </p:cNvPicPr>
          <p:nvPr/>
        </p:nvPicPr>
        <p:blipFill>
          <a:blip r:embed="rId5" cstate="print"/>
          <a:srcRect/>
          <a:stretch>
            <a:fillRect/>
          </a:stretch>
        </p:blipFill>
        <p:spPr bwMode="auto">
          <a:xfrm>
            <a:off x="7215206" y="3786190"/>
            <a:ext cx="1696653" cy="2357454"/>
          </a:xfrm>
          <a:prstGeom prst="rect">
            <a:avLst/>
          </a:prstGeom>
          <a:ln>
            <a:noFill/>
          </a:ln>
          <a:effectLst>
            <a:outerShdw blurRad="292100" dist="139700" dir="2700000" algn="tl" rotWithShape="0">
              <a:srgbClr val="333333">
                <a:alpha val="65000"/>
              </a:srgbClr>
            </a:outerShdw>
          </a:effectLst>
        </p:spPr>
      </p:pic>
      <p:pic>
        <p:nvPicPr>
          <p:cNvPr id="1026" name="Picture 2" descr="G:\PROJEKT\Sommaren 07, Masters Kandidat - Jag älskar miljonprojektet, jag älskar betongblocket\bilder\RGcentrum1974.jpg"/>
          <p:cNvPicPr>
            <a:picLocks noChangeAspect="1" noChangeArrowheads="1"/>
          </p:cNvPicPr>
          <p:nvPr/>
        </p:nvPicPr>
        <p:blipFill>
          <a:blip r:embed="rId6" cstate="print"/>
          <a:srcRect/>
          <a:stretch>
            <a:fillRect/>
          </a:stretch>
        </p:blipFill>
        <p:spPr bwMode="auto">
          <a:xfrm>
            <a:off x="214282" y="1285860"/>
            <a:ext cx="1714512" cy="230027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42852"/>
            <a:ext cx="8643998" cy="6286544"/>
          </a:xfrm>
        </p:spPr>
        <p:txBody>
          <a:bodyPr>
            <a:normAutofit/>
          </a:bodyPr>
          <a:lstStyle/>
          <a:p>
            <a:pPr>
              <a:buNone/>
            </a:pPr>
            <a:r>
              <a:rPr lang="sv-SE" sz="2000" dirty="0" smtClean="0"/>
              <a:t>Sammanfattning</a:t>
            </a:r>
          </a:p>
          <a:p>
            <a:pPr>
              <a:buNone/>
            </a:pPr>
            <a:endParaRPr lang="sv-SE" sz="2000" dirty="0" smtClean="0"/>
          </a:p>
          <a:p>
            <a:r>
              <a:rPr lang="sv-SE" sz="2000" dirty="0" smtClean="0"/>
              <a:t>Förortens olikhet grundas delvis i verkliga strukturer</a:t>
            </a:r>
          </a:p>
          <a:p>
            <a:r>
              <a:rPr lang="sv-SE" sz="2000" dirty="0" smtClean="0"/>
              <a:t>Den grundas dock lika mycket i föreställningen om att vara olik</a:t>
            </a:r>
          </a:p>
          <a:p>
            <a:r>
              <a:rPr lang="sv-SE" sz="2000" dirty="0" smtClean="0"/>
              <a:t>Föreställningen beror på skillnad vars betydelse behöver bejakas från C och </a:t>
            </a:r>
            <a:r>
              <a:rPr lang="sv-SE" sz="2000" dirty="0" smtClean="0"/>
              <a:t>P</a:t>
            </a:r>
          </a:p>
          <a:p>
            <a:r>
              <a:rPr lang="sv-SE" sz="2000" dirty="0" smtClean="0"/>
              <a:t>Skillnaden behövs för att kunna definiera C och P</a:t>
            </a:r>
            <a:endParaRPr lang="sv-SE" sz="2000" dirty="0" smtClean="0"/>
          </a:p>
          <a:p>
            <a:endParaRPr lang="sv-SE" sz="2000" dirty="0" smtClean="0"/>
          </a:p>
          <a:p>
            <a:r>
              <a:rPr lang="sv-SE" sz="2000" dirty="0" smtClean="0"/>
              <a:t>Man </a:t>
            </a:r>
            <a:r>
              <a:rPr lang="sv-SE" sz="2000" dirty="0" smtClean="0"/>
              <a:t>är medveten om vilka stereotyper som existera </a:t>
            </a:r>
            <a:r>
              <a:rPr lang="sv-SE" sz="2000" dirty="0" smtClean="0"/>
              <a:t>om </a:t>
            </a:r>
            <a:r>
              <a:rPr lang="sv-SE" sz="2000" dirty="0" smtClean="0"/>
              <a:t>en, vilket ger möjlighet för att anta sig </a:t>
            </a:r>
            <a:r>
              <a:rPr lang="sv-SE" sz="2000" dirty="0" smtClean="0"/>
              <a:t>dessa, bekräfta dessa eller använda dem som ett sätt att bekräfta skillnaden mellan C/P</a:t>
            </a:r>
          </a:p>
          <a:p>
            <a:endParaRPr lang="sv-SE" sz="2000" dirty="0" smtClean="0"/>
          </a:p>
          <a:p>
            <a:endParaRPr lang="sv-SE" sz="2000" dirty="0" smtClean="0"/>
          </a:p>
          <a:p>
            <a:endParaRPr lang="sv-SE" sz="2000" dirty="0" smtClean="0"/>
          </a:p>
          <a:p>
            <a:pPr>
              <a:buNone/>
            </a:pPr>
            <a:endParaRPr lang="sv-SE"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251520" y="404664"/>
            <a:ext cx="8572560" cy="4525963"/>
          </a:xfrm>
        </p:spPr>
        <p:txBody>
          <a:bodyPr>
            <a:normAutofit/>
          </a:bodyPr>
          <a:lstStyle/>
          <a:p>
            <a:pPr algn="ctr">
              <a:buNone/>
            </a:pPr>
            <a:r>
              <a:rPr lang="sv-SE" sz="4000" b="1" dirty="0" smtClean="0">
                <a:solidFill>
                  <a:srgbClr val="C00000"/>
                </a:solidFill>
              </a:rPr>
              <a:t>Michel Foucault och maktrelationer</a:t>
            </a:r>
          </a:p>
          <a:p>
            <a:pPr algn="ctr">
              <a:buNone/>
            </a:pPr>
            <a:endParaRPr lang="sv-SE" sz="4000" b="1" dirty="0" smtClean="0">
              <a:solidFill>
                <a:srgbClr val="C00000"/>
              </a:solidFill>
            </a:endParaRPr>
          </a:p>
        </p:txBody>
      </p:sp>
      <p:pic>
        <p:nvPicPr>
          <p:cNvPr id="3074" name="Picture 2" descr="C:\Users\Logos\Desktop\michel-foucault.jpg"/>
          <p:cNvPicPr>
            <a:picLocks noChangeAspect="1" noChangeArrowheads="1"/>
          </p:cNvPicPr>
          <p:nvPr/>
        </p:nvPicPr>
        <p:blipFill>
          <a:blip r:embed="rId2" cstate="print"/>
          <a:srcRect/>
          <a:stretch>
            <a:fillRect/>
          </a:stretch>
        </p:blipFill>
        <p:spPr bwMode="auto">
          <a:xfrm>
            <a:off x="2627784" y="1412776"/>
            <a:ext cx="3810000" cy="45053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5072098"/>
          </a:xfrm>
        </p:spPr>
        <p:txBody>
          <a:bodyPr>
            <a:normAutofit/>
          </a:bodyPr>
          <a:lstStyle/>
          <a:p>
            <a:r>
              <a:rPr lang="sv-SE" dirty="0" smtClean="0"/>
              <a:t>Foucault ser samhället som skapad utifrån </a:t>
            </a:r>
            <a:r>
              <a:rPr lang="sv-SE" i="1" dirty="0" smtClean="0"/>
              <a:t>maktrelationer</a:t>
            </a:r>
            <a:r>
              <a:rPr lang="sv-SE" dirty="0" smtClean="0"/>
              <a:t> </a:t>
            </a:r>
            <a:r>
              <a:rPr lang="sv-SE" sz="2400" dirty="0" smtClean="0"/>
              <a:t>(diskurs, makt)</a:t>
            </a:r>
            <a:br>
              <a:rPr lang="sv-SE" sz="2400" dirty="0" smtClean="0"/>
            </a:br>
            <a:endParaRPr lang="sv-SE" sz="3100" dirty="0" smtClean="0"/>
          </a:p>
          <a:p>
            <a:r>
              <a:rPr lang="sv-SE" sz="3100" dirty="0" smtClean="0"/>
              <a:t>Alla ting är i sin grund obestämda, men det finns ett tryck att anta vissa sätt att se världen på.  Att vi ser saker som vi gör är därför ingen slump. </a:t>
            </a:r>
          </a:p>
          <a:p>
            <a:endParaRPr lang="sv-SE" sz="3100" dirty="0" smtClean="0"/>
          </a:p>
          <a:p>
            <a:pPr>
              <a:buNone/>
            </a:pPr>
            <a:endParaRPr lang="sv-SE" sz="2400" i="1" dirty="0" smtClean="0"/>
          </a:p>
          <a:p>
            <a:endParaRPr lang="sv-S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ogos\Desktop\foucault.jpg"/>
          <p:cNvPicPr>
            <a:picLocks noChangeAspect="1" noChangeArrowheads="1"/>
          </p:cNvPicPr>
          <p:nvPr/>
        </p:nvPicPr>
        <p:blipFill>
          <a:blip r:embed="rId2" cstate="print"/>
          <a:srcRect/>
          <a:stretch>
            <a:fillRect/>
          </a:stretch>
        </p:blipFill>
        <p:spPr bwMode="auto">
          <a:xfrm>
            <a:off x="395536" y="332657"/>
            <a:ext cx="3333070" cy="5040559"/>
          </a:xfrm>
          <a:prstGeom prst="rect">
            <a:avLst/>
          </a:prstGeom>
          <a:noFill/>
        </p:spPr>
      </p:pic>
      <p:sp>
        <p:nvSpPr>
          <p:cNvPr id="4" name="Content Placeholder 2"/>
          <p:cNvSpPr>
            <a:spLocks noGrp="1"/>
          </p:cNvSpPr>
          <p:nvPr>
            <p:ph idx="1"/>
          </p:nvPr>
        </p:nvSpPr>
        <p:spPr>
          <a:xfrm>
            <a:off x="3887416" y="764704"/>
            <a:ext cx="5256584" cy="5072098"/>
          </a:xfrm>
        </p:spPr>
        <p:txBody>
          <a:bodyPr>
            <a:normAutofit fontScale="85000" lnSpcReduction="20000"/>
          </a:bodyPr>
          <a:lstStyle/>
          <a:p>
            <a:r>
              <a:rPr lang="sv-SE" dirty="0" smtClean="0"/>
              <a:t>Antika Grekland var de galna rörda av gudarna och besatt </a:t>
            </a:r>
            <a:r>
              <a:rPr lang="sv-SE" dirty="0" smtClean="0"/>
              <a:t>visdom. De var inte segregerade från resten av samhället</a:t>
            </a:r>
            <a:endParaRPr lang="sv-SE" dirty="0" smtClean="0"/>
          </a:p>
          <a:p>
            <a:pPr>
              <a:buNone/>
            </a:pPr>
            <a:endParaRPr lang="sv-SE" dirty="0" smtClean="0"/>
          </a:p>
          <a:p>
            <a:r>
              <a:rPr lang="sv-SE" sz="3100" dirty="0" smtClean="0"/>
              <a:t>Synen på de galna ändrades dock genom tiderna till den moderna bilden av sjuka (onormala) </a:t>
            </a:r>
            <a:r>
              <a:rPr lang="sv-SE" sz="3100" dirty="0" smtClean="0"/>
              <a:t>individer som segregeras från samhället</a:t>
            </a:r>
            <a:endParaRPr lang="sv-SE" sz="3100" dirty="0" smtClean="0"/>
          </a:p>
          <a:p>
            <a:endParaRPr lang="sv-SE" sz="3100" dirty="0" smtClean="0"/>
          </a:p>
          <a:p>
            <a:r>
              <a:rPr lang="sv-SE" sz="3100" dirty="0" smtClean="0"/>
              <a:t>Den viktigaste förändringen sammanfaller med två händelser:</a:t>
            </a:r>
          </a:p>
          <a:p>
            <a:endParaRPr lang="sv-SE" sz="3100" dirty="0" smtClean="0"/>
          </a:p>
          <a:p>
            <a:endParaRPr lang="sv-SE" sz="3100" dirty="0" smtClean="0"/>
          </a:p>
          <a:p>
            <a:pPr>
              <a:buNone/>
            </a:pPr>
            <a:endParaRPr lang="sv-SE" sz="2400" i="1" dirty="0" smtClean="0"/>
          </a:p>
          <a:p>
            <a:endParaRPr lang="sv-S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401080" cy="5929354"/>
          </a:xfrm>
        </p:spPr>
        <p:txBody>
          <a:bodyPr>
            <a:normAutofit fontScale="92500" lnSpcReduction="20000"/>
          </a:bodyPr>
          <a:lstStyle/>
          <a:p>
            <a:pPr algn="ctr">
              <a:buNone/>
            </a:pPr>
            <a:r>
              <a:rPr lang="sv-SE" dirty="0" smtClean="0"/>
              <a:t>Vårt mål idag:</a:t>
            </a:r>
          </a:p>
          <a:p>
            <a:endParaRPr lang="sv-SE" dirty="0" smtClean="0"/>
          </a:p>
          <a:p>
            <a:r>
              <a:rPr lang="sv-SE" dirty="0" smtClean="0"/>
              <a:t>Vi vill skärpa blicken för hur samhället är ett resultat av </a:t>
            </a:r>
            <a:r>
              <a:rPr lang="sv-SE" b="1" dirty="0" smtClean="0"/>
              <a:t>relationer</a:t>
            </a:r>
            <a:endParaRPr lang="sv-SE" sz="2000" dirty="0" smtClean="0"/>
          </a:p>
          <a:p>
            <a:pPr>
              <a:buNone/>
            </a:pPr>
            <a:endParaRPr lang="sv-SE" sz="2000" dirty="0" smtClean="0"/>
          </a:p>
          <a:p>
            <a:r>
              <a:rPr lang="sv-SE" sz="2800" i="1" dirty="0" smtClean="0"/>
              <a:t>Leo</a:t>
            </a:r>
            <a:r>
              <a:rPr lang="sv-SE" sz="2800" dirty="0" smtClean="0"/>
              <a:t>: Identitet och världsbilder, men även empiriska ting som livsförhållanden (marginalisering, segregering,…) är ett resultat av dessa relationer </a:t>
            </a:r>
            <a:r>
              <a:rPr lang="sv-SE" sz="1700" dirty="0" smtClean="0"/>
              <a:t>(samspel, förhållanden: </a:t>
            </a:r>
            <a:r>
              <a:rPr lang="sv-SE" sz="1700" dirty="0" smtClean="0">
                <a:solidFill>
                  <a:srgbClr val="C00000"/>
                </a:solidFill>
              </a:rPr>
              <a:t>”Gladiatorns val”</a:t>
            </a:r>
            <a:r>
              <a:rPr lang="sv-SE" sz="1700" dirty="0" smtClean="0"/>
              <a:t>)</a:t>
            </a:r>
          </a:p>
          <a:p>
            <a:pPr marL="0" indent="0">
              <a:buNone/>
            </a:pPr>
            <a:endParaRPr lang="sv-SE" sz="2800" dirty="0" smtClean="0"/>
          </a:p>
          <a:p>
            <a:r>
              <a:rPr lang="sv-SE" sz="2800" dirty="0" smtClean="0"/>
              <a:t>-&gt; Saker finns inte endast till: De skapas av processer där </a:t>
            </a:r>
            <a:r>
              <a:rPr lang="sv-SE" sz="2800" i="1" dirty="0" smtClean="0"/>
              <a:t>flera parter är involverade</a:t>
            </a:r>
            <a:endParaRPr lang="sv-SE" sz="2800" dirty="0" smtClean="0"/>
          </a:p>
          <a:p>
            <a:endParaRPr lang="sv-SE" sz="2800" dirty="0" smtClean="0"/>
          </a:p>
          <a:p>
            <a:r>
              <a:rPr lang="sv-SE" sz="2800" dirty="0" smtClean="0"/>
              <a:t>Vilka strukturer utövar ett tryck på samhället att anta sig vissa sanningar.</a:t>
            </a:r>
            <a:endParaRPr lang="sv-SE" sz="1700" dirty="0" smtClean="0"/>
          </a:p>
          <a:p>
            <a:pPr>
              <a:buNone/>
            </a:pPr>
            <a:r>
              <a:rPr lang="sv-SE" sz="2000"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51520" y="188640"/>
            <a:ext cx="8445624" cy="6669360"/>
          </a:xfrm>
        </p:spPr>
        <p:txBody>
          <a:bodyPr>
            <a:normAutofit/>
          </a:bodyPr>
          <a:lstStyle/>
          <a:p>
            <a:r>
              <a:rPr lang="sv-SE" sz="3100" dirty="0" smtClean="0"/>
              <a:t>Modernism: Större befolkningar med en allt större statsapparat och storstäder där ett otal människor trängs. Samtidigt blev varje individ viktig för staten som arbetare</a:t>
            </a:r>
          </a:p>
          <a:p>
            <a:r>
              <a:rPr lang="sv-SE" sz="3100" dirty="0" smtClean="0"/>
              <a:t>Viktigt för staten att kunna analysera sin befolkning: kategorisera grupper och åtgärda de ineffektiva: sjukdom, brott, arbete, födelse och dödstal, osv. </a:t>
            </a:r>
            <a:r>
              <a:rPr lang="sv-SE" sz="2000" dirty="0" smtClean="0"/>
              <a:t>(</a:t>
            </a:r>
            <a:r>
              <a:rPr lang="sv-SE" sz="2000" dirty="0" err="1" smtClean="0"/>
              <a:t>bio-power</a:t>
            </a:r>
            <a:r>
              <a:rPr lang="sv-SE" sz="2000" dirty="0" smtClean="0"/>
              <a:t>)</a:t>
            </a:r>
          </a:p>
          <a:p>
            <a:r>
              <a:rPr lang="sv-SE" sz="3100" dirty="0" smtClean="0"/>
              <a:t>Nya kunskaper om den mänskliga kroppen gav möjligheter att åtgärda störande element</a:t>
            </a:r>
          </a:p>
          <a:p>
            <a:r>
              <a:rPr lang="sv-SE" sz="3100" dirty="0" smtClean="0"/>
              <a:t>-&gt; De galna blev onormala och sjuka och spärrades bort i sjukhus där de ska kunna fixas till</a:t>
            </a:r>
          </a:p>
          <a:p>
            <a:pPr>
              <a:buNone/>
            </a:pPr>
            <a:endParaRPr lang="sv-SE" sz="1800" i="1" dirty="0" smtClean="0"/>
          </a:p>
          <a:p>
            <a:pPr>
              <a:buNone/>
            </a:pPr>
            <a:endParaRPr lang="sv-SE" sz="2400" i="1" dirty="0" smtClean="0"/>
          </a:p>
          <a:p>
            <a:endParaRPr lang="sv-S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707904" y="953344"/>
            <a:ext cx="4968552" cy="5904656"/>
          </a:xfrm>
        </p:spPr>
        <p:txBody>
          <a:bodyPr>
            <a:normAutofit lnSpcReduction="10000"/>
          </a:bodyPr>
          <a:lstStyle/>
          <a:p>
            <a:r>
              <a:rPr lang="sv-SE" sz="3100" dirty="0" smtClean="0"/>
              <a:t>Brottslingen (den onormale) uppfostras till att se sig själv som en onormal (brottsling</a:t>
            </a:r>
            <a:r>
              <a:rPr lang="sv-SE" sz="3100" dirty="0" smtClean="0"/>
              <a:t>). </a:t>
            </a:r>
            <a:r>
              <a:rPr lang="sv-SE" sz="3100" dirty="0" smtClean="0"/>
              <a:t>Viktigt att kroppen bejakar det onormala (förr </a:t>
            </a:r>
            <a:r>
              <a:rPr lang="sv-SE" sz="3100" dirty="0" err="1" smtClean="0"/>
              <a:t>skrev/brännde</a:t>
            </a:r>
            <a:r>
              <a:rPr lang="sv-SE" sz="3100" dirty="0" smtClean="0"/>
              <a:t> man t.ex. in domen på den dömdes kropp)</a:t>
            </a:r>
            <a:endParaRPr lang="sv-SE" sz="3100" dirty="0" smtClean="0"/>
          </a:p>
          <a:p>
            <a:pPr>
              <a:buNone/>
            </a:pPr>
            <a:endParaRPr lang="sv-SE" sz="3100" dirty="0" smtClean="0"/>
          </a:p>
          <a:p>
            <a:r>
              <a:rPr lang="sv-SE" sz="3100" dirty="0" smtClean="0"/>
              <a:t>Strukturen bekräftar C/P, normal-onormal</a:t>
            </a:r>
          </a:p>
          <a:p>
            <a:endParaRPr lang="sv-SE" sz="3100" dirty="0" smtClean="0"/>
          </a:p>
          <a:p>
            <a:pPr>
              <a:buNone/>
            </a:pPr>
            <a:endParaRPr lang="sv-SE" sz="1800" i="1" dirty="0" smtClean="0"/>
          </a:p>
          <a:p>
            <a:pPr>
              <a:buNone/>
            </a:pPr>
            <a:endParaRPr lang="sv-SE" sz="2400" i="1" dirty="0" smtClean="0"/>
          </a:p>
          <a:p>
            <a:endParaRPr lang="sv-SE" dirty="0"/>
          </a:p>
        </p:txBody>
      </p:sp>
      <p:pic>
        <p:nvPicPr>
          <p:cNvPr id="5122" name="Picture 2" descr="C:\Users\Logos\Desktop\foucault2.jpeg"/>
          <p:cNvPicPr>
            <a:picLocks noChangeAspect="1" noChangeArrowheads="1"/>
          </p:cNvPicPr>
          <p:nvPr/>
        </p:nvPicPr>
        <p:blipFill>
          <a:blip r:embed="rId2" cstate="print"/>
          <a:srcRect/>
          <a:stretch>
            <a:fillRect/>
          </a:stretch>
        </p:blipFill>
        <p:spPr bwMode="auto">
          <a:xfrm>
            <a:off x="323528" y="764704"/>
            <a:ext cx="3257550" cy="52292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51520" y="188640"/>
            <a:ext cx="8445624" cy="5112568"/>
          </a:xfrm>
        </p:spPr>
        <p:txBody>
          <a:bodyPr>
            <a:normAutofit fontScale="85000" lnSpcReduction="20000"/>
          </a:bodyPr>
          <a:lstStyle/>
          <a:p>
            <a:r>
              <a:rPr lang="sv-SE" sz="3100" dirty="0" smtClean="0"/>
              <a:t>Präglande för det moderna samhället: Grupper silas ut och tvingas in i schabloner vilka de lär sig att anta</a:t>
            </a:r>
          </a:p>
          <a:p>
            <a:r>
              <a:rPr lang="sv-SE" sz="3100" dirty="0" smtClean="0"/>
              <a:t>Schablonerna utgår i olika grader från uppdelningen normal och onormal (C/P)</a:t>
            </a:r>
            <a:br>
              <a:rPr lang="sv-SE" sz="3100" dirty="0" smtClean="0"/>
            </a:br>
            <a:endParaRPr lang="sv-SE" sz="3100" dirty="0" smtClean="0"/>
          </a:p>
          <a:p>
            <a:r>
              <a:rPr lang="sv-SE" sz="3100" dirty="0" smtClean="0"/>
              <a:t>Det normala beror alltid på det onormala och vice </a:t>
            </a:r>
            <a:r>
              <a:rPr lang="sv-SE" sz="3100" dirty="0" err="1" smtClean="0"/>
              <a:t>verca</a:t>
            </a:r>
            <a:r>
              <a:rPr lang="sv-SE" sz="3100" dirty="0" smtClean="0"/>
              <a:t>. Utan C inget P. Skillnaden mellan C/P återfinns som en underliggande struktur i sättet som samhället tänker. Detta rättfärdigar institutionernas agerande</a:t>
            </a:r>
            <a:br>
              <a:rPr lang="sv-SE" sz="3100" dirty="0" smtClean="0"/>
            </a:br>
            <a:endParaRPr lang="sv-SE" sz="3100" dirty="0" smtClean="0"/>
          </a:p>
          <a:p>
            <a:r>
              <a:rPr lang="sv-SE" sz="3100" dirty="0" err="1" smtClean="0"/>
              <a:t>Giddens</a:t>
            </a:r>
            <a:r>
              <a:rPr lang="sv-SE" sz="3100" dirty="0" smtClean="0"/>
              <a:t>: Staten skapar olika institutionella rum för olika grupper. Det finns ett rum för varje grupp. Att vara instängd i detta rum leder till att man börjar tro på schablonen</a:t>
            </a:r>
          </a:p>
          <a:p>
            <a:pPr>
              <a:buNone/>
            </a:pPr>
            <a:endParaRPr lang="sv-SE" sz="2400" i="1" dirty="0" smtClean="0"/>
          </a:p>
          <a:p>
            <a:endParaRPr lang="sv-S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51520" y="188640"/>
            <a:ext cx="8445624" cy="5112568"/>
          </a:xfrm>
        </p:spPr>
        <p:txBody>
          <a:bodyPr>
            <a:normAutofit/>
          </a:bodyPr>
          <a:lstStyle/>
          <a:p>
            <a:pPr algn="ctr">
              <a:buNone/>
            </a:pPr>
            <a:r>
              <a:rPr lang="sv-SE" sz="3100" i="1" dirty="0" smtClean="0"/>
              <a:t>Individen har potential</a:t>
            </a:r>
          </a:p>
          <a:p>
            <a:r>
              <a:rPr lang="sv-SE" sz="3100" dirty="0" smtClean="0"/>
              <a:t>Tidiga </a:t>
            </a:r>
            <a:r>
              <a:rPr lang="sv-SE" sz="2800" dirty="0" smtClean="0"/>
              <a:t>Foucault: reaktion mot Sartre och individens grundläggande frihet -&gt; individen är ett resultat av maktrelationer</a:t>
            </a:r>
            <a:br>
              <a:rPr lang="sv-SE" sz="2800" dirty="0" smtClean="0"/>
            </a:br>
            <a:endParaRPr lang="sv-SE" sz="2800" dirty="0" smtClean="0"/>
          </a:p>
          <a:p>
            <a:r>
              <a:rPr lang="sv-SE" sz="2800" dirty="0" smtClean="0"/>
              <a:t>Vändning på 70- och 80- talet. </a:t>
            </a:r>
            <a:r>
              <a:rPr lang="sv-SE" sz="2800" dirty="0" smtClean="0"/>
              <a:t>Inspireras av </a:t>
            </a:r>
            <a:r>
              <a:rPr lang="sv-SE" sz="2800" dirty="0" smtClean="0"/>
              <a:t>h</a:t>
            </a:r>
            <a:r>
              <a:rPr lang="sv-SE" sz="2800" dirty="0" smtClean="0"/>
              <a:t>omosexuella </a:t>
            </a:r>
            <a:r>
              <a:rPr lang="sv-SE" sz="2800" dirty="0" smtClean="0"/>
              <a:t>subkulturer i USA</a:t>
            </a:r>
          </a:p>
          <a:p>
            <a:r>
              <a:rPr lang="sv-SE" sz="2800" dirty="0" smtClean="0"/>
              <a:t>Undersöker historien hur individer även under rådande sexuella normer kunnat utforma egna former av sexualitet och identitet </a:t>
            </a:r>
            <a:r>
              <a:rPr lang="sv-SE" sz="2000" dirty="0" smtClean="0"/>
              <a:t>(Care for the </a:t>
            </a:r>
            <a:r>
              <a:rPr lang="sv-SE" sz="2000" dirty="0" err="1" smtClean="0"/>
              <a:t>self</a:t>
            </a:r>
            <a:r>
              <a:rPr lang="sv-SE" sz="2000" dirty="0" smtClean="0"/>
              <a:t>)</a:t>
            </a:r>
          </a:p>
          <a:p>
            <a:pPr>
              <a:buNone/>
            </a:pPr>
            <a:endParaRPr lang="sv-SE" sz="2400" i="1" dirty="0" smtClean="0"/>
          </a:p>
          <a:p>
            <a:endParaRPr lang="sv-SE"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51520" y="188640"/>
            <a:ext cx="8445624" cy="5112568"/>
          </a:xfrm>
        </p:spPr>
        <p:txBody>
          <a:bodyPr>
            <a:normAutofit/>
          </a:bodyPr>
          <a:lstStyle/>
          <a:p>
            <a:r>
              <a:rPr lang="sv-SE" sz="2800" dirty="0" smtClean="0"/>
              <a:t>Foucault läser F. Nietzsche och M. Heidegger</a:t>
            </a:r>
            <a:br>
              <a:rPr lang="sv-SE" sz="2800" dirty="0" smtClean="0"/>
            </a:br>
            <a:endParaRPr lang="sv-SE" sz="2800" dirty="0" smtClean="0"/>
          </a:p>
          <a:p>
            <a:r>
              <a:rPr lang="sv-SE" sz="2800" dirty="0" smtClean="0"/>
              <a:t>Heideggers poäng är att individen födds in i en värld full av rambetingelser som hon inte kan kontrollera. De påverka henne från dag </a:t>
            </a:r>
            <a:r>
              <a:rPr lang="sv-SE" sz="2800" dirty="0" smtClean="0"/>
              <a:t>ett </a:t>
            </a:r>
            <a:r>
              <a:rPr lang="sv-SE" sz="2800" dirty="0" smtClean="0"/>
              <a:t>och hon måste förhålla sig till dem -&gt; hon är därför inte helt fri</a:t>
            </a:r>
            <a:br>
              <a:rPr lang="sv-SE" sz="2800" dirty="0" smtClean="0"/>
            </a:br>
            <a:endParaRPr lang="sv-SE" sz="2800" dirty="0" smtClean="0"/>
          </a:p>
          <a:p>
            <a:r>
              <a:rPr lang="sv-SE" sz="2800" dirty="0" smtClean="0"/>
              <a:t>Men individen har möjligheten att skapa ett eget själv, förhålla sig till ramarna och eventuellt bryta mot dem. Då hon är född med ramarna kan man inte heller separera subjekt </a:t>
            </a:r>
            <a:r>
              <a:rPr lang="sv-SE" sz="2800" dirty="0" smtClean="0"/>
              <a:t>från den yttre världen.</a:t>
            </a:r>
            <a:endParaRPr lang="sv-SE" sz="2800" dirty="0" smtClean="0"/>
          </a:p>
          <a:p>
            <a:endParaRPr lang="sv-S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51520" y="188640"/>
            <a:ext cx="8445624" cy="5112568"/>
          </a:xfrm>
        </p:spPr>
        <p:txBody>
          <a:bodyPr>
            <a:normAutofit/>
          </a:bodyPr>
          <a:lstStyle/>
          <a:p>
            <a:r>
              <a:rPr lang="sv-SE" dirty="0" smtClean="0"/>
              <a:t>Foucaults mardröm är ”den </a:t>
            </a:r>
            <a:r>
              <a:rPr lang="sv-SE" dirty="0" smtClean="0"/>
              <a:t>siste </a:t>
            </a:r>
            <a:r>
              <a:rPr lang="sv-SE" dirty="0" smtClean="0"/>
              <a:t>människan</a:t>
            </a:r>
            <a:r>
              <a:rPr lang="sv-SE" dirty="0" smtClean="0"/>
              <a:t>”</a:t>
            </a:r>
            <a:r>
              <a:rPr lang="sv-SE" dirty="0" smtClean="0"/>
              <a:t/>
            </a:r>
            <a:br>
              <a:rPr lang="sv-SE" dirty="0" smtClean="0"/>
            </a:br>
            <a:endParaRPr lang="sv-SE" dirty="0" smtClean="0"/>
          </a:p>
          <a:p>
            <a:r>
              <a:rPr lang="sv-SE" dirty="0" smtClean="0"/>
              <a:t>Den siste människan: När </a:t>
            </a:r>
            <a:r>
              <a:rPr lang="sv-SE" dirty="0" smtClean="0"/>
              <a:t>allt onormalt har blivit tvingat ur individen finns det inget mänskligt kvar i henne. Denna människa är ren </a:t>
            </a:r>
            <a:r>
              <a:rPr lang="sv-SE" dirty="0" smtClean="0"/>
              <a:t>diskurs</a:t>
            </a:r>
            <a:endParaRPr lang="sv-SE"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42852"/>
            <a:ext cx="8643998" cy="6286544"/>
          </a:xfrm>
        </p:spPr>
        <p:txBody>
          <a:bodyPr>
            <a:normAutofit/>
          </a:bodyPr>
          <a:lstStyle/>
          <a:p>
            <a:pPr>
              <a:buNone/>
            </a:pPr>
            <a:r>
              <a:rPr lang="sv-SE" sz="2000" dirty="0" smtClean="0"/>
              <a:t>Sammanfattning</a:t>
            </a:r>
          </a:p>
          <a:p>
            <a:endParaRPr lang="sv-SE" sz="2000" dirty="0" smtClean="0"/>
          </a:p>
          <a:p>
            <a:r>
              <a:rPr lang="sv-SE" sz="2000" dirty="0" smtClean="0"/>
              <a:t>Maktrelationer skapa normala/onormala grupper (C/P) </a:t>
            </a:r>
          </a:p>
          <a:p>
            <a:r>
              <a:rPr lang="sv-SE" sz="2000" dirty="0" smtClean="0"/>
              <a:t>Grupperna sätts i rum där de ska normaliseras</a:t>
            </a:r>
          </a:p>
          <a:p>
            <a:r>
              <a:rPr lang="sv-SE" sz="2000" dirty="0" smtClean="0"/>
              <a:t>Rummen gör att grupperna antar sig den föreskrivna rollen</a:t>
            </a:r>
          </a:p>
          <a:p>
            <a:r>
              <a:rPr lang="sv-SE" sz="2000" dirty="0" smtClean="0"/>
              <a:t>Diskurser återfinns även som mentala bilder bland befolkningen; stereotyper, osv.  Diskurser prägla hela samhället och uttrycks bland annat av institutionerna</a:t>
            </a:r>
          </a:p>
          <a:p>
            <a:r>
              <a:rPr lang="sv-SE" sz="2000" dirty="0" smtClean="0"/>
              <a:t>Positioner är </a:t>
            </a:r>
            <a:r>
              <a:rPr lang="sv-SE" sz="2000" i="1" dirty="0" smtClean="0"/>
              <a:t>beroende</a:t>
            </a:r>
            <a:r>
              <a:rPr lang="sv-SE" sz="2000" dirty="0" smtClean="0"/>
              <a:t> av varandra: utan svart inget vit, utan C inget P</a:t>
            </a:r>
          </a:p>
          <a:p>
            <a:r>
              <a:rPr lang="sv-SE" sz="2000" dirty="0" smtClean="0"/>
              <a:t>Därför har individen alltid möjlighet att agera mot diskursen</a:t>
            </a:r>
          </a:p>
          <a:p>
            <a:pPr>
              <a:buNone/>
            </a:pPr>
            <a:endParaRPr lang="sv-SE" sz="20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2483768" y="836712"/>
            <a:ext cx="6072230" cy="6186309"/>
          </a:xfrm>
          <a:prstGeom prst="rect">
            <a:avLst/>
          </a:prstGeom>
          <a:noFill/>
        </p:spPr>
        <p:txBody>
          <a:bodyPr wrap="square" rtlCol="0">
            <a:spAutoFit/>
          </a:bodyPr>
          <a:lstStyle/>
          <a:p>
            <a:r>
              <a:rPr lang="sv-SE" dirty="0" smtClean="0"/>
              <a:t>C/P är medvetna om vilka identiteter som förväntas av dem och vilka skillnader det är som skapa </a:t>
            </a:r>
            <a:r>
              <a:rPr lang="sv-SE" dirty="0" smtClean="0"/>
              <a:t>dessa.</a:t>
            </a:r>
            <a:endParaRPr lang="sv-SE" dirty="0" smtClean="0"/>
          </a:p>
          <a:p>
            <a:endParaRPr lang="sv-SE" i="1" dirty="0" smtClean="0"/>
          </a:p>
          <a:p>
            <a:r>
              <a:rPr lang="sv-SE" i="1" dirty="0" smtClean="0"/>
              <a:t>Kultur agerar som bärare för skillnad som anses vara determinerande</a:t>
            </a:r>
          </a:p>
          <a:p>
            <a:endParaRPr lang="sv-SE" dirty="0" smtClean="0"/>
          </a:p>
          <a:p>
            <a:r>
              <a:rPr lang="sv-SE" dirty="0" smtClean="0"/>
              <a:t>Institutioner agera utifrån tankesätt som finns i det övriga </a:t>
            </a:r>
            <a:r>
              <a:rPr lang="sv-SE" dirty="0" smtClean="0"/>
              <a:t>samhället, t.ex. att kultur är determinerande</a:t>
            </a:r>
            <a:endParaRPr lang="sv-SE" dirty="0" smtClean="0"/>
          </a:p>
          <a:p>
            <a:endParaRPr lang="sv-SE" dirty="0" smtClean="0"/>
          </a:p>
          <a:p>
            <a:r>
              <a:rPr lang="sv-SE" dirty="0" smtClean="0"/>
              <a:t>Genom institutionerna blir förorten ett rum för vissa människogrupper som lär sig att anta en specifik identitet</a:t>
            </a:r>
          </a:p>
          <a:p>
            <a:endParaRPr lang="sv-SE" dirty="0" smtClean="0"/>
          </a:p>
          <a:p>
            <a:r>
              <a:rPr lang="sv-SE" dirty="0" smtClean="0"/>
              <a:t>Denna segregering upprätthålls då C/P båda bejaka att olikheten mellan dem stämmer: man lär sig det via institutionerna och andra människor – tankesättet (t.ex. kultur synen) präglar hela samhället</a:t>
            </a:r>
          </a:p>
          <a:p>
            <a:endParaRPr lang="sv-SE" dirty="0" smtClean="0"/>
          </a:p>
          <a:p>
            <a:r>
              <a:rPr lang="sv-SE" dirty="0" smtClean="0"/>
              <a:t>Individen har alltid möjlighet att inte gå med på schablonen som tilldelats: Men genom rådande diskurser uppstår risken av ett konsensus mellan identiteter som bejakar olikheten och schablonerna</a:t>
            </a:r>
          </a:p>
          <a:p>
            <a:endParaRPr lang="sv-SE" dirty="0" smtClean="0"/>
          </a:p>
        </p:txBody>
      </p:sp>
      <p:sp>
        <p:nvSpPr>
          <p:cNvPr id="5" name="textruta 4"/>
          <p:cNvSpPr txBox="1"/>
          <p:nvPr/>
        </p:nvSpPr>
        <p:spPr>
          <a:xfrm>
            <a:off x="714348" y="357166"/>
            <a:ext cx="8215370" cy="369332"/>
          </a:xfrm>
          <a:prstGeom prst="rect">
            <a:avLst/>
          </a:prstGeom>
          <a:noFill/>
        </p:spPr>
        <p:txBody>
          <a:bodyPr wrap="square" rtlCol="0">
            <a:spAutoFit/>
          </a:bodyPr>
          <a:lstStyle/>
          <a:p>
            <a:pPr algn="ctr"/>
            <a:r>
              <a:rPr lang="sv-SE" b="1" dirty="0" smtClean="0"/>
              <a:t>Förortens identitet utsätts för tryck från flera håll</a:t>
            </a:r>
            <a:endParaRPr lang="sv-SE" b="1" dirty="0"/>
          </a:p>
        </p:txBody>
      </p:sp>
      <p:pic>
        <p:nvPicPr>
          <p:cNvPr id="3076" name="Picture 4" descr="C:\Users\Leo\Desktop\rub (6).bmp"/>
          <p:cNvPicPr>
            <a:picLocks noChangeAspect="1" noChangeArrowheads="1"/>
          </p:cNvPicPr>
          <p:nvPr/>
        </p:nvPicPr>
        <p:blipFill>
          <a:blip r:embed="rId2" cstate="print"/>
          <a:srcRect/>
          <a:stretch>
            <a:fillRect/>
          </a:stretch>
        </p:blipFill>
        <p:spPr bwMode="auto">
          <a:xfrm>
            <a:off x="214282" y="785794"/>
            <a:ext cx="2071655" cy="1657324"/>
          </a:xfrm>
          <a:prstGeom prst="rect">
            <a:avLst/>
          </a:prstGeom>
          <a:ln>
            <a:noFill/>
          </a:ln>
          <a:effectLst>
            <a:outerShdw blurRad="292100" dist="139700" dir="2700000" algn="tl" rotWithShape="0">
              <a:srgbClr val="333333">
                <a:alpha val="65000"/>
              </a:srgbClr>
            </a:outerShdw>
          </a:effectLst>
        </p:spPr>
      </p:pic>
      <p:pic>
        <p:nvPicPr>
          <p:cNvPr id="3077" name="Picture 5" descr="C:\Users\Leo\Desktop\rub (14).bmp"/>
          <p:cNvPicPr>
            <a:picLocks noChangeAspect="1" noChangeArrowheads="1"/>
          </p:cNvPicPr>
          <p:nvPr/>
        </p:nvPicPr>
        <p:blipFill>
          <a:blip r:embed="rId3" cstate="print"/>
          <a:srcRect/>
          <a:stretch>
            <a:fillRect/>
          </a:stretch>
        </p:blipFill>
        <p:spPr bwMode="auto">
          <a:xfrm>
            <a:off x="214282" y="2643182"/>
            <a:ext cx="2071702" cy="1643074"/>
          </a:xfrm>
          <a:prstGeom prst="rect">
            <a:avLst/>
          </a:prstGeom>
          <a:ln>
            <a:noFill/>
          </a:ln>
          <a:effectLst>
            <a:outerShdw blurRad="292100" dist="139700" dir="2700000" algn="tl" rotWithShape="0">
              <a:srgbClr val="333333">
                <a:alpha val="65000"/>
              </a:srgbClr>
            </a:outerShdw>
          </a:effectLst>
        </p:spPr>
      </p:pic>
      <p:pic>
        <p:nvPicPr>
          <p:cNvPr id="3078" name="Picture 6" descr="C:\Users\Leo\Desktop\rub (15).bmp"/>
          <p:cNvPicPr>
            <a:picLocks noChangeAspect="1" noChangeArrowheads="1"/>
          </p:cNvPicPr>
          <p:nvPr/>
        </p:nvPicPr>
        <p:blipFill>
          <a:blip r:embed="rId4" cstate="print"/>
          <a:srcRect/>
          <a:stretch>
            <a:fillRect/>
          </a:stretch>
        </p:blipFill>
        <p:spPr bwMode="auto">
          <a:xfrm>
            <a:off x="214282" y="4500571"/>
            <a:ext cx="2071702" cy="164307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5297502"/>
          </a:xfrm>
        </p:spPr>
        <p:txBody>
          <a:bodyPr>
            <a:normAutofit/>
          </a:bodyPr>
          <a:lstStyle/>
          <a:p>
            <a:r>
              <a:rPr lang="sv-SE" sz="4000" b="1" dirty="0" err="1" smtClean="0">
                <a:solidFill>
                  <a:srgbClr val="C00000"/>
                </a:solidFill>
              </a:rPr>
              <a:t>Centrum-Periferi</a:t>
            </a:r>
            <a:r>
              <a:rPr lang="sv-SE" sz="4000" b="1" dirty="0" smtClean="0">
                <a:solidFill>
                  <a:srgbClr val="C00000"/>
                </a:solidFill>
              </a:rPr>
              <a:t/>
            </a:r>
            <a:br>
              <a:rPr lang="sv-SE" sz="4000" b="1" dirty="0" smtClean="0">
                <a:solidFill>
                  <a:srgbClr val="C00000"/>
                </a:solidFill>
              </a:rPr>
            </a:br>
            <a:r>
              <a:rPr lang="sv-SE" sz="2000" b="1" dirty="0" smtClean="0">
                <a:solidFill>
                  <a:srgbClr val="C00000"/>
                </a:solidFill>
              </a:rPr>
              <a:t>(innanför/utanför; normal/onormal)</a:t>
            </a:r>
            <a:endParaRPr lang="sv-SE" sz="2000" b="1"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71472" y="-142900"/>
            <a:ext cx="7715304" cy="7215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Oval 4"/>
          <p:cNvSpPr/>
          <p:nvPr/>
        </p:nvSpPr>
        <p:spPr>
          <a:xfrm>
            <a:off x="2285984" y="1357298"/>
            <a:ext cx="4286280" cy="40005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 name="TextBox 5"/>
          <p:cNvSpPr txBox="1"/>
          <p:nvPr/>
        </p:nvSpPr>
        <p:spPr>
          <a:xfrm>
            <a:off x="1500166" y="5286388"/>
            <a:ext cx="6072230" cy="1231106"/>
          </a:xfrm>
          <a:prstGeom prst="rect">
            <a:avLst/>
          </a:prstGeom>
          <a:noFill/>
        </p:spPr>
        <p:txBody>
          <a:bodyPr wrap="square" rtlCol="0">
            <a:spAutoFit/>
          </a:bodyPr>
          <a:lstStyle/>
          <a:p>
            <a:pPr algn="ctr"/>
            <a:r>
              <a:rPr lang="sv-SE" sz="3200" dirty="0" smtClean="0">
                <a:solidFill>
                  <a:schemeClr val="bg1"/>
                </a:solidFill>
              </a:rPr>
              <a:t>Periferi </a:t>
            </a:r>
          </a:p>
          <a:p>
            <a:pPr algn="ctr"/>
            <a:r>
              <a:rPr lang="sv-SE" sz="2400" dirty="0" smtClean="0">
                <a:solidFill>
                  <a:schemeClr val="bg1"/>
                </a:solidFill>
              </a:rPr>
              <a:t>(</a:t>
            </a:r>
            <a:r>
              <a:rPr lang="sv-SE" sz="2400" i="1" dirty="0" err="1" smtClean="0">
                <a:solidFill>
                  <a:schemeClr val="bg1"/>
                </a:solidFill>
              </a:rPr>
              <a:t>Peri</a:t>
            </a:r>
            <a:r>
              <a:rPr lang="sv-SE" sz="2400" dirty="0" smtClean="0">
                <a:solidFill>
                  <a:schemeClr val="bg1"/>
                </a:solidFill>
              </a:rPr>
              <a:t> är grekisk för </a:t>
            </a:r>
            <a:r>
              <a:rPr lang="sv-SE" sz="2400" i="1" dirty="0" smtClean="0">
                <a:solidFill>
                  <a:schemeClr val="bg1"/>
                </a:solidFill>
              </a:rPr>
              <a:t>omkring</a:t>
            </a:r>
            <a:r>
              <a:rPr lang="sv-SE" sz="2400" dirty="0" smtClean="0">
                <a:solidFill>
                  <a:schemeClr val="bg1"/>
                </a:solidFill>
              </a:rPr>
              <a:t>)</a:t>
            </a:r>
          </a:p>
          <a:p>
            <a:endParaRPr lang="sv-SE" dirty="0"/>
          </a:p>
        </p:txBody>
      </p:sp>
      <p:sp>
        <p:nvSpPr>
          <p:cNvPr id="7" name="TextBox 6"/>
          <p:cNvSpPr txBox="1"/>
          <p:nvPr/>
        </p:nvSpPr>
        <p:spPr>
          <a:xfrm>
            <a:off x="2786050" y="2357430"/>
            <a:ext cx="3214710" cy="584775"/>
          </a:xfrm>
          <a:prstGeom prst="rect">
            <a:avLst/>
          </a:prstGeom>
          <a:noFill/>
        </p:spPr>
        <p:txBody>
          <a:bodyPr wrap="square" rtlCol="0">
            <a:spAutoFit/>
          </a:bodyPr>
          <a:lstStyle/>
          <a:p>
            <a:r>
              <a:rPr lang="sv-SE" sz="3200" dirty="0" smtClean="0">
                <a:solidFill>
                  <a:schemeClr val="bg1"/>
                </a:solidFill>
              </a:rPr>
              <a:t>Centrum</a:t>
            </a:r>
            <a:endParaRPr lang="sv-SE" sz="3200" dirty="0">
              <a:solidFill>
                <a:schemeClr val="bg1"/>
              </a:solidFill>
            </a:endParaRPr>
          </a:p>
        </p:txBody>
      </p:sp>
      <p:sp>
        <p:nvSpPr>
          <p:cNvPr id="8" name="TextBox 7"/>
          <p:cNvSpPr txBox="1"/>
          <p:nvPr/>
        </p:nvSpPr>
        <p:spPr>
          <a:xfrm>
            <a:off x="6857984" y="285728"/>
            <a:ext cx="2286016" cy="369332"/>
          </a:xfrm>
          <a:prstGeom prst="rect">
            <a:avLst/>
          </a:prstGeom>
          <a:noFill/>
        </p:spPr>
        <p:txBody>
          <a:bodyPr wrap="square" rtlCol="0">
            <a:spAutoFit/>
          </a:bodyPr>
          <a:lstStyle/>
          <a:p>
            <a:r>
              <a:rPr lang="sv-SE" dirty="0" smtClean="0"/>
              <a:t>Förenklad struktur</a:t>
            </a:r>
            <a:endParaRPr lang="sv-S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86544"/>
          </a:xfrm>
        </p:spPr>
        <p:txBody>
          <a:bodyPr>
            <a:normAutofit fontScale="85000" lnSpcReduction="10000"/>
          </a:bodyPr>
          <a:lstStyle/>
          <a:p>
            <a:r>
              <a:rPr lang="sv-SE" i="1" dirty="0" smtClean="0"/>
              <a:t>Centrum/Periferi - </a:t>
            </a:r>
            <a:r>
              <a:rPr lang="sv-SE" dirty="0" smtClean="0"/>
              <a:t>Teoretiskt koncept som belyser </a:t>
            </a:r>
            <a:r>
              <a:rPr lang="sv-SE" b="1" dirty="0" smtClean="0"/>
              <a:t>förhållandet </a:t>
            </a:r>
            <a:r>
              <a:rPr lang="sv-SE" dirty="0" smtClean="0"/>
              <a:t>mellan ett centrum </a:t>
            </a:r>
            <a:r>
              <a:rPr lang="sv-SE" sz="2000" dirty="0" smtClean="0"/>
              <a:t>(ekonomiskt, kulturellt, moraliskt, politiskt, mm.) </a:t>
            </a:r>
            <a:r>
              <a:rPr lang="sv-SE" dirty="0" smtClean="0"/>
              <a:t>och det som befinner sig omkring detta centrum</a:t>
            </a:r>
          </a:p>
          <a:p>
            <a:endParaRPr lang="sv-SE" dirty="0" smtClean="0"/>
          </a:p>
          <a:p>
            <a:r>
              <a:rPr lang="sv-SE" b="1" dirty="0" smtClean="0"/>
              <a:t>Förhållandet</a:t>
            </a:r>
            <a:r>
              <a:rPr lang="sv-SE" dirty="0" smtClean="0"/>
              <a:t> beror på den specifika interaktionen mellan olika positioner – Norrköping kan vara både del av en periferi eller ett centrum beroende på sammanhanget</a:t>
            </a:r>
          </a:p>
          <a:p>
            <a:endParaRPr lang="sv-SE" dirty="0" smtClean="0"/>
          </a:p>
          <a:p>
            <a:r>
              <a:rPr lang="sv-SE" b="1" dirty="0" smtClean="0"/>
              <a:t>Förhållande</a:t>
            </a:r>
            <a:r>
              <a:rPr lang="sv-SE" dirty="0" smtClean="0"/>
              <a:t> innebär att centrum/periferi är beroende av varandra – de kan inte existera utan varandra</a:t>
            </a:r>
          </a:p>
          <a:p>
            <a:endParaRPr lang="sv-SE" dirty="0" smtClean="0"/>
          </a:p>
          <a:p>
            <a:r>
              <a:rPr lang="sv-SE" dirty="0" smtClean="0"/>
              <a:t>Användbart inom de flesta vetenskaperna som handlar om mänsklig interaktion – </a:t>
            </a:r>
            <a:r>
              <a:rPr lang="sv-SE" sz="2000" dirty="0" smtClean="0"/>
              <a:t>sociologi, språkvetenskap, ekonomi, mm.</a:t>
            </a:r>
          </a:p>
          <a:p>
            <a:endParaRPr lang="sv-SE" dirty="0" smtClean="0"/>
          </a:p>
          <a:p>
            <a:endParaRPr lang="sv-SE"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77500" lnSpcReduction="20000"/>
          </a:bodyPr>
          <a:lstStyle/>
          <a:p>
            <a:r>
              <a:rPr lang="sv-SE" dirty="0" smtClean="0"/>
              <a:t>Det finns ett otal olika C/P i världen. </a:t>
            </a:r>
            <a:r>
              <a:rPr lang="sv-SE" sz="2000" dirty="0" smtClean="0"/>
              <a:t>Norrköping kan ses som ett av Sveriges kunskapscentrum (Universitet, mm.) som sprider kunskap till andra delar av landet – Finspång, Katrineholm, mm. kan ses som att ligga i periferi till Norrköpings kunskapscentrum. Norrköping kan dock även ses som att ligga i periferi till Stockholm - </a:t>
            </a:r>
            <a:r>
              <a:rPr lang="sv-SE" sz="2000" b="1" dirty="0" smtClean="0"/>
              <a:t>En  ”karta” av relationer</a:t>
            </a:r>
          </a:p>
          <a:p>
            <a:endParaRPr lang="sv-SE" dirty="0" smtClean="0"/>
          </a:p>
          <a:p>
            <a:r>
              <a:rPr lang="sv-SE" dirty="0" smtClean="0"/>
              <a:t>Periferin består ofta av flera olika platser som utgör periferin kring ett centrum</a:t>
            </a:r>
          </a:p>
          <a:p>
            <a:endParaRPr lang="sv-SE" dirty="0" smtClean="0"/>
          </a:p>
          <a:p>
            <a:r>
              <a:rPr lang="sv-SE" dirty="0" smtClean="0"/>
              <a:t>Olika delar av periferin är närmare centrum än andra och har säregna egenskaper</a:t>
            </a:r>
          </a:p>
          <a:p>
            <a:endParaRPr lang="sv-SE" dirty="0" smtClean="0"/>
          </a:p>
          <a:p>
            <a:r>
              <a:rPr lang="sv-SE" dirty="0" smtClean="0"/>
              <a:t>Genom att t.ex. kunskap eller kapital vandrar genom periferins olika platser förändras dessa under resans gång</a:t>
            </a:r>
          </a:p>
          <a:p>
            <a:pPr marL="0" indent="0">
              <a:buNone/>
            </a:pPr>
            <a:endParaRPr lang="sv-SE" dirty="0" smtClean="0"/>
          </a:p>
          <a:p>
            <a:r>
              <a:rPr lang="sv-SE" dirty="0" smtClean="0"/>
              <a:t>Det som vandrar ändrar oftast sin form i periferin</a:t>
            </a:r>
          </a:p>
          <a:p>
            <a:endParaRPr lang="sv-SE" dirty="0" smtClean="0"/>
          </a:p>
          <a:p>
            <a:endParaRPr lang="sv-SE" dirty="0" smtClean="0"/>
          </a:p>
          <a:p>
            <a:pPr>
              <a:buNone/>
            </a:pPr>
            <a:endParaRPr lang="sv-SE" dirty="0" smtClean="0"/>
          </a:p>
          <a:p>
            <a:endParaRPr lang="sv-SE" dirty="0" smtClean="0"/>
          </a:p>
          <a:p>
            <a:endParaRPr lang="sv-SE"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14348" y="-142876"/>
            <a:ext cx="7715304" cy="721523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Box 5"/>
          <p:cNvSpPr txBox="1"/>
          <p:nvPr/>
        </p:nvSpPr>
        <p:spPr>
          <a:xfrm>
            <a:off x="1500166" y="5286388"/>
            <a:ext cx="6072230" cy="861774"/>
          </a:xfrm>
          <a:prstGeom prst="rect">
            <a:avLst/>
          </a:prstGeom>
          <a:noFill/>
        </p:spPr>
        <p:txBody>
          <a:bodyPr wrap="square" rtlCol="0">
            <a:spAutoFit/>
          </a:bodyPr>
          <a:lstStyle/>
          <a:p>
            <a:pPr algn="ctr"/>
            <a:r>
              <a:rPr lang="sv-SE" sz="3200" dirty="0" smtClean="0">
                <a:solidFill>
                  <a:schemeClr val="bg1"/>
                </a:solidFill>
              </a:rPr>
              <a:t>Periferi </a:t>
            </a:r>
          </a:p>
          <a:p>
            <a:endParaRPr lang="sv-SE" dirty="0"/>
          </a:p>
        </p:txBody>
      </p:sp>
      <p:sp>
        <p:nvSpPr>
          <p:cNvPr id="7" name="TextBox 6"/>
          <p:cNvSpPr txBox="1"/>
          <p:nvPr/>
        </p:nvSpPr>
        <p:spPr>
          <a:xfrm>
            <a:off x="1857356" y="2214554"/>
            <a:ext cx="3214710" cy="584775"/>
          </a:xfrm>
          <a:prstGeom prst="rect">
            <a:avLst/>
          </a:prstGeom>
          <a:noFill/>
        </p:spPr>
        <p:txBody>
          <a:bodyPr wrap="square" rtlCol="0">
            <a:spAutoFit/>
          </a:bodyPr>
          <a:lstStyle/>
          <a:p>
            <a:r>
              <a:rPr lang="sv-SE" sz="3200" dirty="0" smtClean="0">
                <a:solidFill>
                  <a:schemeClr val="bg1"/>
                </a:solidFill>
              </a:rPr>
              <a:t>Centrum - </a:t>
            </a:r>
            <a:endParaRPr lang="sv-SE" sz="3200" dirty="0">
              <a:solidFill>
                <a:schemeClr val="bg1"/>
              </a:solidFill>
            </a:endParaRPr>
          </a:p>
        </p:txBody>
      </p:sp>
      <p:sp>
        <p:nvSpPr>
          <p:cNvPr id="8" name="Oval 7"/>
          <p:cNvSpPr/>
          <p:nvPr/>
        </p:nvSpPr>
        <p:spPr>
          <a:xfrm>
            <a:off x="1500166" y="500066"/>
            <a:ext cx="6215106" cy="592935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10" name="Oval 9"/>
          <p:cNvSpPr/>
          <p:nvPr/>
        </p:nvSpPr>
        <p:spPr>
          <a:xfrm>
            <a:off x="2143108" y="1071570"/>
            <a:ext cx="4786346" cy="4572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Oval 10"/>
          <p:cNvSpPr/>
          <p:nvPr/>
        </p:nvSpPr>
        <p:spPr>
          <a:xfrm>
            <a:off x="2571736" y="1500174"/>
            <a:ext cx="3929090" cy="371477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3" name="Down Arrow 12"/>
          <p:cNvSpPr/>
          <p:nvPr/>
        </p:nvSpPr>
        <p:spPr>
          <a:xfrm>
            <a:off x="4357686" y="4643446"/>
            <a:ext cx="428628" cy="2071678"/>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ight Arrow 13"/>
          <p:cNvSpPr/>
          <p:nvPr/>
        </p:nvSpPr>
        <p:spPr>
          <a:xfrm>
            <a:off x="6072198" y="3143248"/>
            <a:ext cx="1928826" cy="35719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Up Arrow 14"/>
          <p:cNvSpPr/>
          <p:nvPr/>
        </p:nvSpPr>
        <p:spPr>
          <a:xfrm>
            <a:off x="4357686" y="142852"/>
            <a:ext cx="357190" cy="1785950"/>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Left Arrow 15"/>
          <p:cNvSpPr/>
          <p:nvPr/>
        </p:nvSpPr>
        <p:spPr>
          <a:xfrm>
            <a:off x="1142976" y="3143248"/>
            <a:ext cx="1928826" cy="357190"/>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Box 17"/>
          <p:cNvSpPr txBox="1"/>
          <p:nvPr/>
        </p:nvSpPr>
        <p:spPr>
          <a:xfrm>
            <a:off x="3286116" y="1714488"/>
            <a:ext cx="3214710" cy="400110"/>
          </a:xfrm>
          <a:prstGeom prst="rect">
            <a:avLst/>
          </a:prstGeom>
          <a:noFill/>
        </p:spPr>
        <p:txBody>
          <a:bodyPr wrap="square" rtlCol="0">
            <a:spAutoFit/>
          </a:bodyPr>
          <a:lstStyle/>
          <a:p>
            <a:r>
              <a:rPr lang="sv-SE" sz="2000" b="1" dirty="0" smtClean="0">
                <a:solidFill>
                  <a:schemeClr val="bg1"/>
                </a:solidFill>
              </a:rPr>
              <a:t>Centrum</a:t>
            </a:r>
            <a:endParaRPr lang="sv-SE" sz="2000" b="1" dirty="0">
              <a:solidFill>
                <a:schemeClr val="bg1"/>
              </a:solidFill>
            </a:endParaRPr>
          </a:p>
        </p:txBody>
      </p:sp>
      <p:sp>
        <p:nvSpPr>
          <p:cNvPr id="19" name="TextBox 18"/>
          <p:cNvSpPr txBox="1"/>
          <p:nvPr/>
        </p:nvSpPr>
        <p:spPr>
          <a:xfrm>
            <a:off x="-1143040" y="2357430"/>
            <a:ext cx="6072230" cy="861774"/>
          </a:xfrm>
          <a:prstGeom prst="rect">
            <a:avLst/>
          </a:prstGeom>
          <a:noFill/>
        </p:spPr>
        <p:txBody>
          <a:bodyPr wrap="square" rtlCol="0">
            <a:spAutoFit/>
          </a:bodyPr>
          <a:lstStyle/>
          <a:p>
            <a:pPr algn="ctr"/>
            <a:r>
              <a:rPr lang="sv-SE" sz="2000" b="1" dirty="0" smtClean="0">
                <a:solidFill>
                  <a:schemeClr val="bg1"/>
                </a:solidFill>
              </a:rPr>
              <a:t>Periferi</a:t>
            </a:r>
            <a:r>
              <a:rPr lang="sv-SE" sz="3200" dirty="0" smtClean="0">
                <a:solidFill>
                  <a:schemeClr val="bg1"/>
                </a:solidFill>
              </a:rPr>
              <a:t> </a:t>
            </a:r>
          </a:p>
          <a:p>
            <a:endParaRPr lang="sv-SE" dirty="0"/>
          </a:p>
        </p:txBody>
      </p:sp>
      <p:sp>
        <p:nvSpPr>
          <p:cNvPr id="20" name="TextBox 19"/>
          <p:cNvSpPr txBox="1"/>
          <p:nvPr/>
        </p:nvSpPr>
        <p:spPr>
          <a:xfrm>
            <a:off x="3071802" y="2357430"/>
            <a:ext cx="2857520" cy="1938992"/>
          </a:xfrm>
          <a:prstGeom prst="rect">
            <a:avLst/>
          </a:prstGeom>
          <a:noFill/>
        </p:spPr>
        <p:txBody>
          <a:bodyPr wrap="square" rtlCol="0">
            <a:spAutoFit/>
          </a:bodyPr>
          <a:lstStyle/>
          <a:p>
            <a:r>
              <a:rPr lang="sv-SE" sz="2400" dirty="0" smtClean="0">
                <a:solidFill>
                  <a:schemeClr val="bg1"/>
                </a:solidFill>
              </a:rPr>
              <a:t>Kunskap, idéer, trender, kapital, mm., skapas i ett centrum och vandrar ut i periferin</a:t>
            </a:r>
            <a:endParaRPr lang="sv-SE" sz="24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42852"/>
            <a:ext cx="8643998" cy="6286544"/>
          </a:xfrm>
        </p:spPr>
        <p:txBody>
          <a:bodyPr>
            <a:normAutofit/>
          </a:bodyPr>
          <a:lstStyle/>
          <a:p>
            <a:pPr>
              <a:buNone/>
            </a:pPr>
            <a:endParaRPr lang="sv-SE" dirty="0" smtClean="0"/>
          </a:p>
          <a:p>
            <a:endParaRPr lang="sv-SE" sz="2200" dirty="0" smtClean="0"/>
          </a:p>
          <a:p>
            <a:r>
              <a:rPr lang="sv-SE" dirty="0" smtClean="0"/>
              <a:t>Tanken om C/P är lika applicerbar på fysiska som mentala förhållanden </a:t>
            </a:r>
            <a:r>
              <a:rPr lang="sv-SE" sz="2000" dirty="0" smtClean="0"/>
              <a:t>(kapital, varor, mm. / normer, trender, mm. ) </a:t>
            </a:r>
            <a:br>
              <a:rPr lang="sv-SE" sz="2000" dirty="0" smtClean="0"/>
            </a:br>
            <a:endParaRPr lang="sv-SE" dirty="0" smtClean="0"/>
          </a:p>
          <a:p>
            <a:r>
              <a:rPr lang="sv-SE" dirty="0" smtClean="0"/>
              <a:t>Förhållandet C/P har även en mental koppling t.ex. genom närhet/distans i normer, levnadssätt, kultur, mm</a:t>
            </a:r>
            <a:r>
              <a:rPr lang="sv-SE" sz="2000" dirty="0" smtClean="0"/>
              <a:t>. (Limhamn som geografiskt ligger längre bort från Malmös centrum än Rosengård känns närmare centrum än Rosengård)</a:t>
            </a:r>
          </a:p>
          <a:p>
            <a:endParaRPr lang="sv-SE"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2420</TotalTime>
  <Words>1751</Words>
  <Application>Microsoft Office PowerPoint</Application>
  <PresentationFormat>On-screen Show (4:3)</PresentationFormat>
  <Paragraphs>278</Paragraphs>
  <Slides>37</Slides>
  <Notes>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Office-tema</vt:lpstr>
      <vt:lpstr> Centrum-Periferi - Innerstad och förort </vt:lpstr>
      <vt:lpstr>Slide 2</vt:lpstr>
      <vt:lpstr>Slide 3</vt:lpstr>
      <vt:lpstr>Centrum-Periferi (innanför/utanför; normal/onormal)</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 </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Leo</dc:creator>
  <cp:lastModifiedBy>Logos</cp:lastModifiedBy>
  <cp:revision>844</cp:revision>
  <dcterms:created xsi:type="dcterms:W3CDTF">2008-10-20T13:33:18Z</dcterms:created>
  <dcterms:modified xsi:type="dcterms:W3CDTF">2014-09-13T06:31:15Z</dcterms:modified>
</cp:coreProperties>
</file>